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40"/>
  </p:notesMasterIdLst>
  <p:handoutMasterIdLst>
    <p:handoutMasterId r:id="rId41"/>
  </p:handoutMasterIdLst>
  <p:sldIdLst>
    <p:sldId id="427" r:id="rId2"/>
    <p:sldId id="486" r:id="rId3"/>
    <p:sldId id="537" r:id="rId4"/>
    <p:sldId id="539" r:id="rId5"/>
    <p:sldId id="584" r:id="rId6"/>
    <p:sldId id="538" r:id="rId7"/>
    <p:sldId id="588" r:id="rId8"/>
    <p:sldId id="571" r:id="rId9"/>
    <p:sldId id="586" r:id="rId10"/>
    <p:sldId id="587" r:id="rId11"/>
    <p:sldId id="572" r:id="rId12"/>
    <p:sldId id="541" r:id="rId13"/>
    <p:sldId id="589" r:id="rId14"/>
    <p:sldId id="590" r:id="rId15"/>
    <p:sldId id="592" r:id="rId16"/>
    <p:sldId id="593" r:id="rId17"/>
    <p:sldId id="573" r:id="rId18"/>
    <p:sldId id="581" r:id="rId19"/>
    <p:sldId id="582" r:id="rId20"/>
    <p:sldId id="583" r:id="rId21"/>
    <p:sldId id="575" r:id="rId22"/>
    <p:sldId id="577" r:id="rId23"/>
    <p:sldId id="591" r:id="rId24"/>
    <p:sldId id="579" r:id="rId25"/>
    <p:sldId id="520" r:id="rId26"/>
    <p:sldId id="578" r:id="rId27"/>
    <p:sldId id="566" r:id="rId28"/>
    <p:sldId id="595" r:id="rId29"/>
    <p:sldId id="594" r:id="rId30"/>
    <p:sldId id="596" r:id="rId31"/>
    <p:sldId id="597" r:id="rId32"/>
    <p:sldId id="556" r:id="rId33"/>
    <p:sldId id="535" r:id="rId34"/>
    <p:sldId id="580" r:id="rId35"/>
    <p:sldId id="565" r:id="rId36"/>
    <p:sldId id="569" r:id="rId37"/>
    <p:sldId id="302" r:id="rId38"/>
    <p:sldId id="483" r:id="rId39"/>
  </p:sldIdLst>
  <p:sldSz cx="9144000" cy="6858000" type="screen4x3"/>
  <p:notesSz cx="7010400" cy="9296400"/>
  <p:defaultTextStyle>
    <a:defPPr>
      <a:defRPr lang="en-US"/>
    </a:defPPr>
    <a:lvl1pPr algn="ctr" rtl="0" eaLnBrk="0" fontAlgn="base" hangingPunct="0">
      <a:spcBef>
        <a:spcPct val="0"/>
      </a:spcBef>
      <a:spcAft>
        <a:spcPct val="0"/>
      </a:spcAft>
      <a:defRPr sz="4500" i="1" kern="1200">
        <a:solidFill>
          <a:schemeClr val="accent2"/>
        </a:solidFill>
        <a:latin typeface="Corbel" pitchFamily="34" charset="0"/>
        <a:ea typeface="+mn-ea"/>
        <a:cs typeface="+mn-cs"/>
      </a:defRPr>
    </a:lvl1pPr>
    <a:lvl2pPr marL="457200" algn="ctr" rtl="0" eaLnBrk="0" fontAlgn="base" hangingPunct="0">
      <a:spcBef>
        <a:spcPct val="0"/>
      </a:spcBef>
      <a:spcAft>
        <a:spcPct val="0"/>
      </a:spcAft>
      <a:defRPr sz="4500" i="1" kern="1200">
        <a:solidFill>
          <a:schemeClr val="accent2"/>
        </a:solidFill>
        <a:latin typeface="Corbel" pitchFamily="34" charset="0"/>
        <a:ea typeface="+mn-ea"/>
        <a:cs typeface="+mn-cs"/>
      </a:defRPr>
    </a:lvl2pPr>
    <a:lvl3pPr marL="914400" algn="ctr" rtl="0" eaLnBrk="0" fontAlgn="base" hangingPunct="0">
      <a:spcBef>
        <a:spcPct val="0"/>
      </a:spcBef>
      <a:spcAft>
        <a:spcPct val="0"/>
      </a:spcAft>
      <a:defRPr sz="4500" i="1" kern="1200">
        <a:solidFill>
          <a:schemeClr val="accent2"/>
        </a:solidFill>
        <a:latin typeface="Corbel" pitchFamily="34" charset="0"/>
        <a:ea typeface="+mn-ea"/>
        <a:cs typeface="+mn-cs"/>
      </a:defRPr>
    </a:lvl3pPr>
    <a:lvl4pPr marL="1371600" algn="ctr" rtl="0" eaLnBrk="0" fontAlgn="base" hangingPunct="0">
      <a:spcBef>
        <a:spcPct val="0"/>
      </a:spcBef>
      <a:spcAft>
        <a:spcPct val="0"/>
      </a:spcAft>
      <a:defRPr sz="4500" i="1" kern="1200">
        <a:solidFill>
          <a:schemeClr val="accent2"/>
        </a:solidFill>
        <a:latin typeface="Corbel" pitchFamily="34" charset="0"/>
        <a:ea typeface="+mn-ea"/>
        <a:cs typeface="+mn-cs"/>
      </a:defRPr>
    </a:lvl4pPr>
    <a:lvl5pPr marL="1828800" algn="ctr" rtl="0" eaLnBrk="0" fontAlgn="base" hangingPunct="0">
      <a:spcBef>
        <a:spcPct val="0"/>
      </a:spcBef>
      <a:spcAft>
        <a:spcPct val="0"/>
      </a:spcAft>
      <a:defRPr sz="4500" i="1" kern="1200">
        <a:solidFill>
          <a:schemeClr val="accent2"/>
        </a:solidFill>
        <a:latin typeface="Corbel" pitchFamily="34" charset="0"/>
        <a:ea typeface="+mn-ea"/>
        <a:cs typeface="+mn-cs"/>
      </a:defRPr>
    </a:lvl5pPr>
    <a:lvl6pPr marL="2286000" algn="l" defTabSz="914400" rtl="0" eaLnBrk="1" latinLnBrk="0" hangingPunct="1">
      <a:defRPr sz="4500" i="1" kern="1200">
        <a:solidFill>
          <a:schemeClr val="accent2"/>
        </a:solidFill>
        <a:latin typeface="Corbel" pitchFamily="34" charset="0"/>
        <a:ea typeface="+mn-ea"/>
        <a:cs typeface="+mn-cs"/>
      </a:defRPr>
    </a:lvl6pPr>
    <a:lvl7pPr marL="2743200" algn="l" defTabSz="914400" rtl="0" eaLnBrk="1" latinLnBrk="0" hangingPunct="1">
      <a:defRPr sz="4500" i="1" kern="1200">
        <a:solidFill>
          <a:schemeClr val="accent2"/>
        </a:solidFill>
        <a:latin typeface="Corbel" pitchFamily="34" charset="0"/>
        <a:ea typeface="+mn-ea"/>
        <a:cs typeface="+mn-cs"/>
      </a:defRPr>
    </a:lvl7pPr>
    <a:lvl8pPr marL="3200400" algn="l" defTabSz="914400" rtl="0" eaLnBrk="1" latinLnBrk="0" hangingPunct="1">
      <a:defRPr sz="4500" i="1" kern="1200">
        <a:solidFill>
          <a:schemeClr val="accent2"/>
        </a:solidFill>
        <a:latin typeface="Corbel" pitchFamily="34" charset="0"/>
        <a:ea typeface="+mn-ea"/>
        <a:cs typeface="+mn-cs"/>
      </a:defRPr>
    </a:lvl8pPr>
    <a:lvl9pPr marL="3657600" algn="l" defTabSz="914400" rtl="0" eaLnBrk="1" latinLnBrk="0" hangingPunct="1">
      <a:defRPr sz="4500" i="1" kern="1200">
        <a:solidFill>
          <a:schemeClr val="accent2"/>
        </a:solidFill>
        <a:latin typeface="Corbe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FFFFFF"/>
    <a:srgbClr val="EF1403"/>
    <a:srgbClr val="660033"/>
    <a:srgbClr val="C3A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24" autoAdjust="0"/>
    <p:restoredTop sz="85143" autoAdjust="0"/>
  </p:normalViewPr>
  <p:slideViewPr>
    <p:cSldViewPr>
      <p:cViewPr>
        <p:scale>
          <a:sx n="58" d="100"/>
          <a:sy n="58" d="100"/>
        </p:scale>
        <p:origin x="-1356" y="-930"/>
      </p:cViewPr>
      <p:guideLst>
        <p:guide orient="horz" pos="2160"/>
        <p:guide pos="2880"/>
      </p:guideLst>
    </p:cSldViewPr>
  </p:slideViewPr>
  <p:outlineViewPr>
    <p:cViewPr>
      <p:scale>
        <a:sx n="33" d="100"/>
        <a:sy n="33" d="100"/>
      </p:scale>
      <p:origin x="36" y="19944"/>
    </p:cViewPr>
  </p:outlineViewPr>
  <p:notesTextViewPr>
    <p:cViewPr>
      <p:scale>
        <a:sx n="100" d="100"/>
        <a:sy n="100" d="100"/>
      </p:scale>
      <p:origin x="0" y="0"/>
    </p:cViewPr>
  </p:notesTextViewPr>
  <p:sorterViewPr>
    <p:cViewPr>
      <p:scale>
        <a:sx n="122" d="100"/>
        <a:sy n="122" d="100"/>
      </p:scale>
      <p:origin x="0" y="972"/>
    </p:cViewPr>
  </p:sorterViewPr>
  <p:notesViewPr>
    <p:cSldViewPr>
      <p:cViewPr varScale="1">
        <p:scale>
          <a:sx n="55" d="100"/>
          <a:sy n="55" d="100"/>
        </p:scale>
        <p:origin x="-283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5"/>
            <a:ext cx="3038255" cy="465445"/>
          </a:xfrm>
          <a:prstGeom prst="rect">
            <a:avLst/>
          </a:prstGeom>
        </p:spPr>
        <p:txBody>
          <a:bodyPr vert="horz" lIns="88977" tIns="44489" rIns="88977" bIns="44489"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970592" y="5"/>
            <a:ext cx="3038255" cy="465445"/>
          </a:xfrm>
          <a:prstGeom prst="rect">
            <a:avLst/>
          </a:prstGeom>
        </p:spPr>
        <p:txBody>
          <a:bodyPr vert="horz" lIns="88977" tIns="44489" rIns="88977" bIns="44489" rtlCol="0"/>
          <a:lstStyle>
            <a:lvl1pPr algn="r">
              <a:defRPr sz="1200" smtClean="0"/>
            </a:lvl1pPr>
          </a:lstStyle>
          <a:p>
            <a:pPr>
              <a:defRPr/>
            </a:pPr>
            <a:endParaRPr lang="en-US" dirty="0"/>
          </a:p>
        </p:txBody>
      </p:sp>
      <p:sp>
        <p:nvSpPr>
          <p:cNvPr id="4" name="Footer Placeholder 3"/>
          <p:cNvSpPr>
            <a:spLocks noGrp="1"/>
          </p:cNvSpPr>
          <p:nvPr>
            <p:ph type="ftr" sz="quarter" idx="2"/>
          </p:nvPr>
        </p:nvSpPr>
        <p:spPr>
          <a:xfrm>
            <a:off x="1" y="8829401"/>
            <a:ext cx="3038255" cy="465445"/>
          </a:xfrm>
          <a:prstGeom prst="rect">
            <a:avLst/>
          </a:prstGeom>
        </p:spPr>
        <p:txBody>
          <a:bodyPr vert="horz" lIns="88977" tIns="44489" rIns="88977" bIns="44489"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970592" y="8829401"/>
            <a:ext cx="3038255" cy="465445"/>
          </a:xfrm>
          <a:prstGeom prst="rect">
            <a:avLst/>
          </a:prstGeom>
        </p:spPr>
        <p:txBody>
          <a:bodyPr vert="horz" lIns="88977" tIns="44489" rIns="88977" bIns="44489" rtlCol="0" anchor="b"/>
          <a:lstStyle>
            <a:lvl1pPr algn="r">
              <a:defRPr sz="1200" smtClean="0"/>
            </a:lvl1pPr>
          </a:lstStyle>
          <a:p>
            <a:pPr>
              <a:defRPr/>
            </a:pPr>
            <a:fld id="{CA9DB759-574C-457E-8F9D-B5524E57E29C}" type="slidenum">
              <a:rPr lang="en-US"/>
              <a:pPr>
                <a:defRPr/>
              </a:pPr>
              <a:t>‹#›</a:t>
            </a:fld>
            <a:endParaRPr lang="en-US"/>
          </a:p>
        </p:txBody>
      </p:sp>
    </p:spTree>
    <p:extLst>
      <p:ext uri="{BB962C8B-B14F-4D97-AF65-F5344CB8AC3E}">
        <p14:creationId xmlns:p14="http://schemas.microsoft.com/office/powerpoint/2010/main" val="3290661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5"/>
            <a:ext cx="3038255" cy="465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t" anchorCtr="0" compatLnSpc="1">
            <a:prstTxWarp prst="textNoShape">
              <a:avLst/>
            </a:prstTxWarp>
          </a:bodyPr>
          <a:lstStyle>
            <a:lvl1pPr algn="l" defTabSz="914493" eaLnBrk="1" hangingPunct="1">
              <a:defRPr sz="1200" i="0">
                <a:solidFill>
                  <a:schemeClr val="tx1"/>
                </a:solidFill>
                <a:latin typeface="Arial" charset="0"/>
              </a:defRPr>
            </a:lvl1pPr>
          </a:lstStyle>
          <a:p>
            <a:pPr>
              <a:defRPr/>
            </a:pPr>
            <a:endParaRPr lang="en-US"/>
          </a:p>
        </p:txBody>
      </p:sp>
      <p:sp>
        <p:nvSpPr>
          <p:cNvPr id="4099" name="Rectangle 3"/>
          <p:cNvSpPr>
            <a:spLocks noGrp="1" noChangeArrowheads="1"/>
          </p:cNvSpPr>
          <p:nvPr>
            <p:ph type="dt" idx="1"/>
          </p:nvPr>
        </p:nvSpPr>
        <p:spPr bwMode="auto">
          <a:xfrm>
            <a:off x="3970592" y="5"/>
            <a:ext cx="3038255" cy="465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t" anchorCtr="0" compatLnSpc="1">
            <a:prstTxWarp prst="textNoShape">
              <a:avLst/>
            </a:prstTxWarp>
          </a:bodyPr>
          <a:lstStyle>
            <a:lvl1pPr algn="r" defTabSz="914493" eaLnBrk="1" hangingPunct="1">
              <a:defRPr sz="1200" i="0">
                <a:solidFill>
                  <a:schemeClr val="tx1"/>
                </a:solidFill>
                <a:latin typeface="Arial"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733550" y="301625"/>
            <a:ext cx="3694113" cy="2771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217912" y="3523635"/>
            <a:ext cx="6649295" cy="524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4102" name="Rectangle 6"/>
          <p:cNvSpPr>
            <a:spLocks noGrp="1" noChangeArrowheads="1"/>
          </p:cNvSpPr>
          <p:nvPr>
            <p:ph type="ftr" sz="quarter" idx="4"/>
          </p:nvPr>
        </p:nvSpPr>
        <p:spPr bwMode="auto">
          <a:xfrm>
            <a:off x="1" y="8829401"/>
            <a:ext cx="3038255" cy="465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b" anchorCtr="0" compatLnSpc="1">
            <a:prstTxWarp prst="textNoShape">
              <a:avLst/>
            </a:prstTxWarp>
          </a:bodyPr>
          <a:lstStyle>
            <a:lvl1pPr algn="l" defTabSz="914493" eaLnBrk="1" hangingPunct="1">
              <a:defRPr sz="1200" i="0">
                <a:solidFill>
                  <a:schemeClr val="tx1"/>
                </a:solidFill>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970592" y="8829401"/>
            <a:ext cx="3038255" cy="465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b" anchorCtr="0" compatLnSpc="1">
            <a:prstTxWarp prst="textNoShape">
              <a:avLst/>
            </a:prstTxWarp>
          </a:bodyPr>
          <a:lstStyle>
            <a:lvl1pPr algn="r" defTabSz="914493" eaLnBrk="1" hangingPunct="1">
              <a:defRPr sz="1200" i="0">
                <a:solidFill>
                  <a:schemeClr val="tx1"/>
                </a:solidFill>
                <a:latin typeface="Arial" charset="0"/>
              </a:defRPr>
            </a:lvl1pPr>
          </a:lstStyle>
          <a:p>
            <a:pPr>
              <a:defRPr/>
            </a:pPr>
            <a:fld id="{A581BA37-1CD1-4D92-AF89-6EC99450BC60}" type="slidenum">
              <a:rPr lang="en-US"/>
              <a:pPr>
                <a:defRPr/>
              </a:pPr>
              <a:t>‹#›</a:t>
            </a:fld>
            <a:endParaRPr lang="en-US" dirty="0"/>
          </a:p>
        </p:txBody>
      </p:sp>
    </p:spTree>
    <p:extLst>
      <p:ext uri="{BB962C8B-B14F-4D97-AF65-F5344CB8AC3E}">
        <p14:creationId xmlns:p14="http://schemas.microsoft.com/office/powerpoint/2010/main" val="13873030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b="0" i="0" kern="1200" baseline="0">
        <a:solidFill>
          <a:schemeClr val="tx1"/>
        </a:solidFill>
        <a:latin typeface="Arial" charset="0"/>
        <a:ea typeface="+mn-ea"/>
        <a:cs typeface="+mn-cs"/>
      </a:defRPr>
    </a:lvl1pPr>
    <a:lvl2pPr marL="457200" algn="l" rtl="0" eaLnBrk="0" fontAlgn="base" hangingPunct="0">
      <a:spcBef>
        <a:spcPct val="30000"/>
      </a:spcBef>
      <a:spcAft>
        <a:spcPct val="0"/>
      </a:spcAft>
      <a:defRPr sz="1300" b="0" i="0" kern="1200" baseline="0">
        <a:solidFill>
          <a:schemeClr val="tx1"/>
        </a:solidFill>
        <a:latin typeface="Arial" charset="0"/>
        <a:ea typeface="+mn-ea"/>
        <a:cs typeface="+mn-cs"/>
      </a:defRPr>
    </a:lvl2pPr>
    <a:lvl3pPr marL="914400" algn="l" rtl="0" eaLnBrk="0" fontAlgn="base" hangingPunct="0">
      <a:spcBef>
        <a:spcPct val="30000"/>
      </a:spcBef>
      <a:spcAft>
        <a:spcPct val="0"/>
      </a:spcAft>
      <a:defRPr sz="1300" b="0" i="0" kern="1200" baseline="0">
        <a:solidFill>
          <a:schemeClr val="tx1"/>
        </a:solidFill>
        <a:latin typeface="Arial" charset="0"/>
        <a:ea typeface="+mn-ea"/>
        <a:cs typeface="+mn-cs"/>
      </a:defRPr>
    </a:lvl3pPr>
    <a:lvl4pPr marL="1371600" algn="l" rtl="0" eaLnBrk="0" fontAlgn="base" hangingPunct="0">
      <a:spcBef>
        <a:spcPct val="30000"/>
      </a:spcBef>
      <a:spcAft>
        <a:spcPct val="0"/>
      </a:spcAft>
      <a:defRPr sz="1300" b="0" i="0" kern="1200" baseline="0">
        <a:solidFill>
          <a:schemeClr val="tx1"/>
        </a:solidFill>
        <a:latin typeface="Arial" charset="0"/>
        <a:ea typeface="+mn-ea"/>
        <a:cs typeface="+mn-cs"/>
      </a:defRPr>
    </a:lvl4pPr>
    <a:lvl5pPr marL="1828800" algn="l" rtl="0" eaLnBrk="0" fontAlgn="base" hangingPunct="0">
      <a:spcBef>
        <a:spcPct val="30000"/>
      </a:spcBef>
      <a:spcAft>
        <a:spcPct val="0"/>
      </a:spcAft>
      <a:defRPr sz="1300" b="0" i="0" kern="1200" baseline="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360488" y="698500"/>
            <a:ext cx="4438650" cy="3328988"/>
          </a:xfrm>
          <a:ln/>
        </p:spPr>
      </p:sp>
      <p:sp>
        <p:nvSpPr>
          <p:cNvPr id="28675" name="Rectangle 3"/>
          <p:cNvSpPr>
            <a:spLocks noGrp="1" noChangeArrowheads="1"/>
          </p:cNvSpPr>
          <p:nvPr>
            <p:ph type="body" idx="1"/>
          </p:nvPr>
        </p:nvSpPr>
        <p:spPr>
          <a:xfrm>
            <a:off x="622599" y="4417041"/>
            <a:ext cx="5687389" cy="4582600"/>
          </a:xfrm>
          <a:noFill/>
        </p:spPr>
        <p:txBody>
          <a:bodyPr/>
          <a:lstStyle/>
          <a:p>
            <a:pPr lvl="0"/>
            <a:endParaRPr lang="en-US" b="1" dirty="0"/>
          </a:p>
        </p:txBody>
      </p:sp>
    </p:spTree>
    <p:extLst>
      <p:ext uri="{BB962C8B-B14F-4D97-AF65-F5344CB8AC3E}">
        <p14:creationId xmlns:p14="http://schemas.microsoft.com/office/powerpoint/2010/main" val="652292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BoardSource works with boards to help them identify internal issues, strengths and obstacles related to becoming more inclusive. Some of the questions we ask to help the board think about why D&amp;I matter – and to see whether there is any consensus – are set forth on this slide.</a:t>
            </a:r>
            <a:endParaRPr lang="en-US" sz="1400"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11</a:t>
            </a:fld>
            <a:endParaRPr lang="en-US" dirty="0"/>
          </a:p>
        </p:txBody>
      </p:sp>
    </p:spTree>
    <p:extLst>
      <p:ext uri="{BB962C8B-B14F-4D97-AF65-F5344CB8AC3E}">
        <p14:creationId xmlns:p14="http://schemas.microsoft.com/office/powerpoint/2010/main" val="3079255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9731" indent="-288359" eaLnBrk="0" hangingPunct="0">
              <a:defRPr sz="2400">
                <a:solidFill>
                  <a:schemeClr val="tx1"/>
                </a:solidFill>
                <a:latin typeface="Times New Roman" pitchFamily="18" charset="0"/>
              </a:defRPr>
            </a:lvl2pPr>
            <a:lvl3pPr marL="1153433" indent="-230687" eaLnBrk="0" hangingPunct="0">
              <a:defRPr sz="2400">
                <a:solidFill>
                  <a:schemeClr val="tx1"/>
                </a:solidFill>
                <a:latin typeface="Times New Roman" pitchFamily="18" charset="0"/>
              </a:defRPr>
            </a:lvl3pPr>
            <a:lvl4pPr marL="1614807" indent="-230687" eaLnBrk="0" hangingPunct="0">
              <a:defRPr sz="2400">
                <a:solidFill>
                  <a:schemeClr val="tx1"/>
                </a:solidFill>
                <a:latin typeface="Times New Roman" pitchFamily="18" charset="0"/>
              </a:defRPr>
            </a:lvl4pPr>
            <a:lvl5pPr marL="2076181" indent="-230687" eaLnBrk="0" hangingPunct="0">
              <a:defRPr sz="2400">
                <a:solidFill>
                  <a:schemeClr val="tx1"/>
                </a:solidFill>
                <a:latin typeface="Times New Roman" pitchFamily="18" charset="0"/>
              </a:defRPr>
            </a:lvl5pPr>
            <a:lvl6pPr marL="2537553" indent="-230687" eaLnBrk="0" fontAlgn="base" hangingPunct="0">
              <a:spcBef>
                <a:spcPct val="0"/>
              </a:spcBef>
              <a:spcAft>
                <a:spcPct val="0"/>
              </a:spcAft>
              <a:defRPr sz="2400">
                <a:solidFill>
                  <a:schemeClr val="tx1"/>
                </a:solidFill>
                <a:latin typeface="Times New Roman" pitchFamily="18" charset="0"/>
              </a:defRPr>
            </a:lvl6pPr>
            <a:lvl7pPr marL="2998926" indent="-230687" eaLnBrk="0" fontAlgn="base" hangingPunct="0">
              <a:spcBef>
                <a:spcPct val="0"/>
              </a:spcBef>
              <a:spcAft>
                <a:spcPct val="0"/>
              </a:spcAft>
              <a:defRPr sz="2400">
                <a:solidFill>
                  <a:schemeClr val="tx1"/>
                </a:solidFill>
                <a:latin typeface="Times New Roman" pitchFamily="18" charset="0"/>
              </a:defRPr>
            </a:lvl7pPr>
            <a:lvl8pPr marL="3460300" indent="-230687" eaLnBrk="0" fontAlgn="base" hangingPunct="0">
              <a:spcBef>
                <a:spcPct val="0"/>
              </a:spcBef>
              <a:spcAft>
                <a:spcPct val="0"/>
              </a:spcAft>
              <a:defRPr sz="2400">
                <a:solidFill>
                  <a:schemeClr val="tx1"/>
                </a:solidFill>
                <a:latin typeface="Times New Roman" pitchFamily="18" charset="0"/>
              </a:defRPr>
            </a:lvl8pPr>
            <a:lvl9pPr marL="3921673" indent="-230687" eaLnBrk="0" fontAlgn="base" hangingPunct="0">
              <a:spcBef>
                <a:spcPct val="0"/>
              </a:spcBef>
              <a:spcAft>
                <a:spcPct val="0"/>
              </a:spcAft>
              <a:defRPr sz="2400">
                <a:solidFill>
                  <a:schemeClr val="tx1"/>
                </a:solidFill>
                <a:latin typeface="Times New Roman" pitchFamily="18" charset="0"/>
              </a:defRPr>
            </a:lvl9pPr>
          </a:lstStyle>
          <a:p>
            <a:pPr eaLnBrk="1" hangingPunct="1"/>
            <a:fld id="{19099EFB-0C38-49C8-9644-79B710CA8B6D}" type="slidenum">
              <a:rPr lang="en-US" sz="1200"/>
              <a:pPr eaLnBrk="1" hangingPunct="1"/>
              <a:t>12</a:t>
            </a:fld>
            <a:endParaRPr lang="en-US" sz="1200"/>
          </a:p>
        </p:txBody>
      </p:sp>
      <p:sp>
        <p:nvSpPr>
          <p:cNvPr id="122884" name="Rectangle 2"/>
          <p:cNvSpPr>
            <a:spLocks noGrp="1" noRot="1" noChangeAspect="1" noChangeArrowheads="1" noTextEdit="1"/>
          </p:cNvSpPr>
          <p:nvPr>
            <p:ph type="sldImg"/>
          </p:nvPr>
        </p:nvSpPr>
        <p:spPr>
          <a:xfrm>
            <a:off x="1295400" y="152400"/>
            <a:ext cx="4208463" cy="3157538"/>
          </a:xfrm>
          <a:ln/>
        </p:spPr>
      </p:sp>
      <p:sp>
        <p:nvSpPr>
          <p:cNvPr id="122885" name="Rectangle 3"/>
          <p:cNvSpPr>
            <a:spLocks noGrp="1" noChangeArrowheads="1"/>
          </p:cNvSpPr>
          <p:nvPr>
            <p:ph type="body" idx="1"/>
          </p:nvPr>
        </p:nvSpPr>
        <p:spPr>
          <a:noFill/>
        </p:spPr>
        <p:txBody>
          <a:bodyPr/>
          <a:lstStyle/>
          <a:p>
            <a:pPr eaLnBrk="1" hangingPunct="1">
              <a:spcBef>
                <a:spcPct val="100000"/>
              </a:spcBef>
            </a:pPr>
            <a:r>
              <a:rPr lang="en-US" sz="1400" dirty="0" smtClean="0"/>
              <a:t>The board needs to engage in an exercise to identify benefits specific to their organization. The listed benefits commonly appear in our work, but there are lots of others.</a:t>
            </a:r>
          </a:p>
          <a:p>
            <a:pPr marL="230687" indent="-230687" eaLnBrk="1" hangingPunct="1">
              <a:spcBef>
                <a:spcPct val="100000"/>
              </a:spcBef>
              <a:buFontTx/>
              <a:buChar char="•"/>
            </a:pPr>
            <a:r>
              <a:rPr lang="en-US" sz="1400" dirty="0" smtClean="0"/>
              <a:t>The </a:t>
            </a:r>
            <a:r>
              <a:rPr lang="en-US" sz="1400" dirty="0"/>
              <a:t>best boards are composed of individuals who bring a variety of skills, perspectives, backgrounds, and resources to the organization – enabling the organization to tackle strategic challenges</a:t>
            </a:r>
          </a:p>
          <a:p>
            <a:pPr marL="230687" indent="-230687" eaLnBrk="1" hangingPunct="1">
              <a:spcBef>
                <a:spcPct val="100000"/>
              </a:spcBef>
              <a:buFontTx/>
              <a:buChar char="•"/>
            </a:pPr>
            <a:r>
              <a:rPr lang="en-US" sz="1400" dirty="0" err="1" smtClean="0"/>
              <a:t>Grantmakers</a:t>
            </a:r>
            <a:r>
              <a:rPr lang="en-US" sz="1400" dirty="0" smtClean="0"/>
              <a:t> </a:t>
            </a:r>
            <a:r>
              <a:rPr lang="en-US" sz="1400" dirty="0"/>
              <a:t>are increasingly focused on diversity</a:t>
            </a:r>
          </a:p>
          <a:p>
            <a:pPr marL="230687" indent="-230687" eaLnBrk="1" hangingPunct="1">
              <a:spcBef>
                <a:spcPct val="100000"/>
              </a:spcBef>
              <a:buFontTx/>
              <a:buChar char="•"/>
            </a:pPr>
            <a:r>
              <a:rPr lang="en-US" sz="1400" dirty="0"/>
              <a:t>Diverse organizations are more likely to attract diverse donors - people give where they feel welcomed or </a:t>
            </a:r>
            <a:r>
              <a:rPr lang="en-US" sz="1400" dirty="0" smtClean="0"/>
              <a:t>valued</a:t>
            </a:r>
          </a:p>
          <a:p>
            <a:pPr eaLnBrk="1" hangingPunct="1">
              <a:spcBef>
                <a:spcPct val="100000"/>
              </a:spcBef>
            </a:pPr>
            <a:endParaRPr lang="en-US" sz="1400" dirty="0"/>
          </a:p>
          <a:p>
            <a:pPr marL="230687" indent="-230687" eaLnBrk="1" hangingPunct="1">
              <a:spcBef>
                <a:spcPct val="0"/>
              </a:spcBef>
              <a:buFontTx/>
              <a:buChar char="•"/>
            </a:pPr>
            <a:r>
              <a:rPr lang="en-US" sz="1400" dirty="0"/>
              <a:t>Recruiting from immediate circles can create organizational blind spots – i.e., disconnect with constituency or result in scandal due to lack of diverse </a:t>
            </a:r>
            <a:r>
              <a:rPr lang="en-US" sz="1400" dirty="0" smtClean="0"/>
              <a:t>perspectives</a:t>
            </a:r>
          </a:p>
          <a:p>
            <a:pPr eaLnBrk="1" hangingPunct="1">
              <a:spcBef>
                <a:spcPct val="0"/>
              </a:spcBef>
            </a:pPr>
            <a:r>
              <a:rPr lang="en-US" sz="1400" dirty="0" smtClean="0"/>
              <a:t> </a:t>
            </a:r>
            <a:endParaRPr lang="en-US" sz="1400" dirty="0"/>
          </a:p>
          <a:p>
            <a:pPr marL="230687" indent="-230687" eaLnBrk="1" hangingPunct="1">
              <a:spcBef>
                <a:spcPct val="0"/>
              </a:spcBef>
              <a:buFontTx/>
              <a:buChar char="•"/>
            </a:pPr>
            <a:r>
              <a:rPr lang="en-US" sz="1400" b="1" i="1" dirty="0"/>
              <a:t>“Research has shown that heterogeneity in groups promotes creativity and innovation — that groups whose members have high capabilities and complementary skills and expertise perform better than groups whose members share a homogeneous body of knowledge.” (From Perspectives on Nonprofit Board Diversity, NCNB, 1999</a:t>
            </a:r>
            <a:r>
              <a:rPr lang="en-US" sz="1400" b="1" i="1" dirty="0" smtClean="0"/>
              <a:t>).</a:t>
            </a:r>
            <a:endParaRPr lang="en-US" sz="1400" b="1" i="1" dirty="0"/>
          </a:p>
        </p:txBody>
      </p:sp>
    </p:spTree>
    <p:extLst>
      <p:ext uri="{BB962C8B-B14F-4D97-AF65-F5344CB8AC3E}">
        <p14:creationId xmlns:p14="http://schemas.microsoft.com/office/powerpoint/2010/main" val="2796927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98ED38-CACA-4A26-92A9-9CF955407636}" type="slidenum">
              <a:rPr lang="en-US">
                <a:solidFill>
                  <a:prstClr val="black"/>
                </a:solidFill>
              </a:rPr>
              <a:pPr/>
              <a:t>17</a:t>
            </a:fld>
            <a:endParaRPr lang="en-US">
              <a:solidFill>
                <a:prstClr val="black"/>
              </a:solidFill>
            </a:endParaRPr>
          </a:p>
        </p:txBody>
      </p:sp>
      <p:sp>
        <p:nvSpPr>
          <p:cNvPr id="477186" name="Rectangle 2"/>
          <p:cNvSpPr>
            <a:spLocks noGrp="1" noRot="1" noChangeAspect="1" noChangeArrowheads="1" noTextEdit="1"/>
          </p:cNvSpPr>
          <p:nvPr>
            <p:ph type="sldImg"/>
          </p:nvPr>
        </p:nvSpPr>
        <p:spPr>
          <a:ln/>
        </p:spPr>
      </p:sp>
      <p:sp>
        <p:nvSpPr>
          <p:cNvPr id="477187" name="Rectangle 3"/>
          <p:cNvSpPr>
            <a:spLocks noGrp="1" noChangeArrowheads="1"/>
          </p:cNvSpPr>
          <p:nvPr>
            <p:ph type="body" idx="1"/>
          </p:nvPr>
        </p:nvSpPr>
        <p:spPr>
          <a:xfrm>
            <a:off x="838200" y="3200400"/>
            <a:ext cx="5140960" cy="4498975"/>
          </a:xfrm>
        </p:spPr>
        <p:txBody>
          <a:bodyPr/>
          <a:lstStyle/>
          <a:p>
            <a:r>
              <a:rPr lang="en-US" sz="1400" dirty="0" smtClean="0"/>
              <a:t>Once you’ve had the necessary conversations and developed an understanding, but it in writing. This builds in transparency and accountability.</a:t>
            </a:r>
          </a:p>
          <a:p>
            <a:endParaRPr lang="en-US" sz="1400" dirty="0"/>
          </a:p>
          <a:p>
            <a:pPr marL="228517" indent="-228517">
              <a:buFontTx/>
              <a:buChar char="•"/>
            </a:pPr>
            <a:r>
              <a:rPr lang="en-US" sz="1400" dirty="0"/>
              <a:t>Your case statement should incorporate how you plan to put your commitment to inclusiveness into action. Think of it as an inclusiveness vision statement with detail.</a:t>
            </a:r>
          </a:p>
          <a:p>
            <a:pPr marL="228517" indent="-228517">
              <a:buFontTx/>
              <a:buChar char="•"/>
            </a:pPr>
            <a:endParaRPr lang="en-US" dirty="0"/>
          </a:p>
        </p:txBody>
      </p:sp>
    </p:spTree>
    <p:extLst>
      <p:ext uri="{BB962C8B-B14F-4D97-AF65-F5344CB8AC3E}">
        <p14:creationId xmlns:p14="http://schemas.microsoft.com/office/powerpoint/2010/main" val="3259453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Here’s an example from California Endowment, </a:t>
            </a:r>
            <a:r>
              <a:rPr lang="en-US" sz="1400" dirty="0"/>
              <a:t>a private, statewide health foundation with a mission to expand access to affordable, quality health care for underserved individuals and communities, and to promote fundamental improvements in the health status of all Californians.</a:t>
            </a:r>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18</a:t>
            </a:fld>
            <a:endParaRPr lang="en-US" dirty="0"/>
          </a:p>
        </p:txBody>
      </p:sp>
    </p:spTree>
    <p:extLst>
      <p:ext uri="{BB962C8B-B14F-4D97-AF65-F5344CB8AC3E}">
        <p14:creationId xmlns:p14="http://schemas.microsoft.com/office/powerpoint/2010/main" val="194318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19</a:t>
            </a:fld>
            <a:endParaRPr lang="en-US" dirty="0"/>
          </a:p>
        </p:txBody>
      </p:sp>
    </p:spTree>
    <p:extLst>
      <p:ext uri="{BB962C8B-B14F-4D97-AF65-F5344CB8AC3E}">
        <p14:creationId xmlns:p14="http://schemas.microsoft.com/office/powerpoint/2010/main" val="639218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Their commitment statement is a full page on their website.</a:t>
            </a:r>
            <a:endParaRPr lang="en-US"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20</a:t>
            </a:fld>
            <a:endParaRPr lang="en-US" dirty="0"/>
          </a:p>
        </p:txBody>
      </p:sp>
    </p:spTree>
    <p:extLst>
      <p:ext uri="{BB962C8B-B14F-4D97-AF65-F5344CB8AC3E}">
        <p14:creationId xmlns:p14="http://schemas.microsoft.com/office/powerpoint/2010/main" val="2159496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16181A-B04D-4398-8B3D-8B2BE65BFCE9}" type="slidenum">
              <a:rPr lang="en-US">
                <a:solidFill>
                  <a:prstClr val="black"/>
                </a:solidFill>
              </a:rPr>
              <a:pPr/>
              <a:t>21</a:t>
            </a:fld>
            <a:endParaRPr lang="en-US">
              <a:solidFill>
                <a:prstClr val="black"/>
              </a:solidFill>
            </a:endParaRPr>
          </a:p>
        </p:txBody>
      </p:sp>
      <p:sp>
        <p:nvSpPr>
          <p:cNvPr id="481282" name="Rectangle 2"/>
          <p:cNvSpPr>
            <a:spLocks noGrp="1" noRot="1" noChangeAspect="1" noChangeArrowheads="1" noTextEdit="1"/>
          </p:cNvSpPr>
          <p:nvPr>
            <p:ph type="sldImg"/>
          </p:nvPr>
        </p:nvSpPr>
        <p:spPr>
          <a:ln/>
        </p:spPr>
      </p:sp>
      <p:sp>
        <p:nvSpPr>
          <p:cNvPr id="481283" name="Rectangle 3"/>
          <p:cNvSpPr>
            <a:spLocks noGrp="1" noChangeArrowheads="1"/>
          </p:cNvSpPr>
          <p:nvPr>
            <p:ph type="body" idx="1"/>
          </p:nvPr>
        </p:nvSpPr>
        <p:spPr/>
        <p:txBody>
          <a:bodyPr/>
          <a:lstStyle/>
          <a:p>
            <a:r>
              <a:rPr lang="en-US" sz="1400" dirty="0" smtClean="0"/>
              <a:t>Equally as important as communication is commitment.</a:t>
            </a:r>
          </a:p>
          <a:p>
            <a:endParaRPr lang="en-US" sz="1400" dirty="0" smtClean="0"/>
          </a:p>
          <a:p>
            <a:r>
              <a:rPr lang="en-US" sz="1400" dirty="0" smtClean="0"/>
              <a:t>Assign </a:t>
            </a:r>
            <a:r>
              <a:rPr lang="en-US" sz="1400" dirty="0"/>
              <a:t>roles and </a:t>
            </a:r>
            <a:r>
              <a:rPr lang="en-US" sz="1400" dirty="0" smtClean="0"/>
              <a:t>responsibilities</a:t>
            </a:r>
            <a:r>
              <a:rPr lang="en-US" sz="1400" baseline="0" dirty="0" smtClean="0"/>
              <a:t> </a:t>
            </a:r>
            <a:r>
              <a:rPr lang="en-US" sz="1400" b="1" baseline="0" dirty="0" smtClean="0"/>
              <a:t>and </a:t>
            </a:r>
            <a:r>
              <a:rPr lang="en-US" sz="1400" b="1" dirty="0" smtClean="0"/>
              <a:t>resources </a:t>
            </a:r>
            <a:r>
              <a:rPr lang="en-US" sz="1400" dirty="0"/>
              <a:t>(people, time, money, task force, etc</a:t>
            </a:r>
            <a:r>
              <a:rPr lang="en-US" sz="1400" dirty="0" smtClean="0"/>
              <a:t>.)</a:t>
            </a:r>
          </a:p>
          <a:p>
            <a:pPr marL="228517" indent="-228517">
              <a:buFontTx/>
              <a:buAutoNum type="arabicPeriod"/>
            </a:pPr>
            <a:endParaRPr lang="en-US" dirty="0"/>
          </a:p>
          <a:p>
            <a:endParaRPr lang="en-US" dirty="0" smtClean="0"/>
          </a:p>
        </p:txBody>
      </p:sp>
    </p:spTree>
    <p:extLst>
      <p:ext uri="{BB962C8B-B14F-4D97-AF65-F5344CB8AC3E}">
        <p14:creationId xmlns:p14="http://schemas.microsoft.com/office/powerpoint/2010/main" val="1927062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A2F760-5336-422D-97A9-F6BCAF980C68}" type="slidenum">
              <a:rPr lang="en-US">
                <a:solidFill>
                  <a:prstClr val="black"/>
                </a:solidFill>
              </a:rPr>
              <a:pPr/>
              <a:t>22</a:t>
            </a:fld>
            <a:endParaRPr lang="en-US">
              <a:solidFill>
                <a:prstClr val="black"/>
              </a:solidFill>
            </a:endParaRPr>
          </a:p>
        </p:txBody>
      </p:sp>
      <p:sp>
        <p:nvSpPr>
          <p:cNvPr id="485378" name="Rectangle 2"/>
          <p:cNvSpPr>
            <a:spLocks noGrp="1" noRot="1" noChangeAspect="1" noChangeArrowheads="1" noTextEdit="1"/>
          </p:cNvSpPr>
          <p:nvPr>
            <p:ph type="sldImg"/>
          </p:nvPr>
        </p:nvSpPr>
        <p:spPr>
          <a:xfrm>
            <a:off x="1752600" y="304800"/>
            <a:ext cx="3694113" cy="2771775"/>
          </a:xfrm>
          <a:ln/>
        </p:spPr>
      </p:sp>
      <p:sp>
        <p:nvSpPr>
          <p:cNvPr id="485379" name="Rectangle 3"/>
          <p:cNvSpPr>
            <a:spLocks noGrp="1" noChangeArrowheads="1"/>
          </p:cNvSpPr>
          <p:nvPr>
            <p:ph type="body" idx="1"/>
          </p:nvPr>
        </p:nvSpPr>
        <p:spPr>
          <a:xfrm>
            <a:off x="304801" y="3733801"/>
            <a:ext cx="6327434" cy="4636644"/>
          </a:xfrm>
        </p:spPr>
        <p:txBody>
          <a:bodyPr/>
          <a:lstStyle/>
          <a:p>
            <a:pPr marL="228517" indent="-228517"/>
            <a:r>
              <a:rPr lang="en-US" b="1" dirty="0" smtClean="0"/>
              <a:t>In </a:t>
            </a:r>
            <a:r>
              <a:rPr lang="en-US" b="1" dirty="0"/>
              <a:t>an inclusive organization:</a:t>
            </a:r>
          </a:p>
          <a:p>
            <a:pPr marL="171388" indent="-171388">
              <a:buFont typeface="Arial" pitchFamily="34" charset="0"/>
              <a:buChar char="•"/>
            </a:pPr>
            <a:r>
              <a:rPr lang="en-US" dirty="0"/>
              <a:t>The leadership recognizes and embraces the opportunities and challenges that diversity presents to the organization,</a:t>
            </a:r>
          </a:p>
          <a:p>
            <a:pPr marL="171388" indent="-171388">
              <a:buFont typeface="Arial" pitchFamily="34" charset="0"/>
              <a:buChar char="•"/>
            </a:pPr>
            <a:r>
              <a:rPr lang="en-US" dirty="0"/>
              <a:t>The leadership believes strongly in developing strategies that identify the assets and address the needs of diverse communities,</a:t>
            </a:r>
          </a:p>
          <a:p>
            <a:pPr marL="171388" indent="-171388">
              <a:buFont typeface="Arial" pitchFamily="34" charset="0"/>
              <a:buChar char="•"/>
            </a:pPr>
            <a:r>
              <a:rPr lang="en-US" dirty="0"/>
              <a:t>The leadership integrates an awareness of diversity and inclusion into virtually everything the organization does, thereby literally transforming the organization.</a:t>
            </a:r>
          </a:p>
          <a:p>
            <a:endParaRPr lang="en-US" dirty="0" smtClean="0"/>
          </a:p>
          <a:p>
            <a:r>
              <a:rPr lang="en-US" sz="1200" dirty="0" err="1"/>
              <a:t>DiversityInc</a:t>
            </a:r>
            <a:r>
              <a:rPr lang="en-US" sz="1200" dirty="0"/>
              <a:t>,</a:t>
            </a:r>
            <a:r>
              <a:rPr lang="en-US" sz="1200" baseline="30000" dirty="0"/>
              <a:t> </a:t>
            </a:r>
            <a:r>
              <a:rPr lang="en-US" sz="1200" dirty="0"/>
              <a:t>a leading publication on diversity and business, annually ranks the top 50 companies for diversity. Companies are judged on four key areas, with CEO commitment being the most heavily weighted. </a:t>
            </a:r>
            <a:r>
              <a:rPr lang="en-US" sz="1200" dirty="0" err="1"/>
              <a:t>DiversityInc</a:t>
            </a:r>
            <a:r>
              <a:rPr lang="en-US" sz="1200" dirty="0"/>
              <a:t>, examines the chief executive’s involvement in diversity, how she/he holds executives accountable for diversity success and board of director demographics. Examples cited include tying bonuses and executive compensation to diversity goals and having the CEO personally chair the diversity council. </a:t>
            </a:r>
          </a:p>
          <a:p>
            <a:endParaRPr lang="en-US" sz="1000" dirty="0"/>
          </a:p>
          <a:p>
            <a:r>
              <a:rPr lang="en-US" sz="1000" dirty="0"/>
              <a:t>The </a:t>
            </a:r>
            <a:r>
              <a:rPr lang="en-US" sz="1000" dirty="0" err="1"/>
              <a:t>DiversityInc</a:t>
            </a:r>
            <a:r>
              <a:rPr lang="en-US" sz="1000" dirty="0"/>
              <a:t> Top 50 Companies for Diversity</a:t>
            </a:r>
            <a:r>
              <a:rPr lang="en-US" sz="1000" dirty="0">
                <a:sym typeface="Symbol"/>
              </a:rPr>
              <a:t></a:t>
            </a:r>
            <a:r>
              <a:rPr lang="en-US" sz="1000" dirty="0"/>
              <a:t> methodology analyzes (1) CEO commitment, (2) human capital, (3) corporate and organizational communications, and (4) supplier diversity.</a:t>
            </a:r>
          </a:p>
          <a:p>
            <a:pPr marL="228517" indent="-228517"/>
            <a:endParaRPr lang="en-US" sz="1200" b="1" dirty="0"/>
          </a:p>
        </p:txBody>
      </p:sp>
    </p:spTree>
    <p:extLst>
      <p:ext uri="{BB962C8B-B14F-4D97-AF65-F5344CB8AC3E}">
        <p14:creationId xmlns:p14="http://schemas.microsoft.com/office/powerpoint/2010/main" val="3559163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5274D7-236E-4A0B-A822-908F76C0395E}" type="slidenum">
              <a:rPr lang="en-US">
                <a:solidFill>
                  <a:prstClr val="black"/>
                </a:solidFill>
              </a:rPr>
              <a:pPr/>
              <a:t>24</a:t>
            </a:fld>
            <a:endParaRPr lang="en-US">
              <a:solidFill>
                <a:prstClr val="black"/>
              </a:solidFill>
            </a:endParaRPr>
          </a:p>
        </p:txBody>
      </p:sp>
      <p:sp>
        <p:nvSpPr>
          <p:cNvPr id="489474" name="Rectangle 2"/>
          <p:cNvSpPr>
            <a:spLocks noGrp="1" noRot="1" noChangeAspect="1" noChangeArrowheads="1" noTextEdit="1"/>
          </p:cNvSpPr>
          <p:nvPr>
            <p:ph type="sldImg"/>
          </p:nvPr>
        </p:nvSpPr>
        <p:spPr>
          <a:ln/>
        </p:spPr>
      </p:sp>
      <p:sp>
        <p:nvSpPr>
          <p:cNvPr id="489475" name="Rectangle 3"/>
          <p:cNvSpPr>
            <a:spLocks noGrp="1" noChangeArrowheads="1"/>
          </p:cNvSpPr>
          <p:nvPr>
            <p:ph type="body" idx="1"/>
          </p:nvPr>
        </p:nvSpPr>
        <p:spPr/>
        <p:txBody>
          <a:bodyPr/>
          <a:lstStyle/>
          <a:p>
            <a:r>
              <a:rPr lang="en-US" b="1" dirty="0" smtClean="0"/>
              <a:t>Personal</a:t>
            </a:r>
            <a:r>
              <a:rPr lang="en-US" b="1" baseline="0" dirty="0" smtClean="0"/>
              <a:t> Cultural Competency</a:t>
            </a:r>
          </a:p>
          <a:p>
            <a:pPr marL="225987" indent="-225987">
              <a:buFont typeface="+mj-lt"/>
              <a:buAutoNum type="arabicPeriod"/>
            </a:pPr>
            <a:r>
              <a:rPr lang="en-US" dirty="0" smtClean="0"/>
              <a:t>I am able to embrace different values and points of view.</a:t>
            </a:r>
          </a:p>
          <a:p>
            <a:pPr marL="228517" indent="-228517">
              <a:buFont typeface="+mj-lt"/>
              <a:buAutoNum type="arabicPeriod"/>
            </a:pPr>
            <a:r>
              <a:rPr lang="en-US" dirty="0" smtClean="0"/>
              <a:t>I recognize and know how to respond when people avoid or deny that race and gender problems are issues.</a:t>
            </a:r>
          </a:p>
          <a:p>
            <a:pPr marL="228517" indent="-228517">
              <a:buFont typeface="+mj-lt"/>
              <a:buAutoNum type="arabicPeriod"/>
            </a:pPr>
            <a:r>
              <a:rPr lang="en-US" dirty="0" smtClean="0"/>
              <a:t>I am comfortable discussing cultural competence and diversity.</a:t>
            </a:r>
          </a:p>
          <a:p>
            <a:pPr marL="228517" indent="-228517">
              <a:buFont typeface="+mj-lt"/>
              <a:buAutoNum type="arabicPeriod"/>
            </a:pPr>
            <a:r>
              <a:rPr lang="en-US" b="1" dirty="0" smtClean="0"/>
              <a:t>I know how to be an effective role model and how to “walk the talk” by demonstrating commitment and support for developing cultural competence and encouraging diversity initiatives.</a:t>
            </a:r>
          </a:p>
          <a:p>
            <a:endParaRPr lang="en-US" b="1" dirty="0" smtClean="0"/>
          </a:p>
          <a:p>
            <a:r>
              <a:rPr lang="en-US" b="1" dirty="0" smtClean="0"/>
              <a:t>Other Questions:</a:t>
            </a:r>
          </a:p>
          <a:p>
            <a:pPr marL="228517" indent="-228517">
              <a:buFont typeface="+mj-lt"/>
              <a:buAutoNum type="arabicPeriod"/>
            </a:pPr>
            <a:r>
              <a:rPr lang="en-US" dirty="0" smtClean="0"/>
              <a:t>What am I doing personally to move diversity and inclusion forward?</a:t>
            </a:r>
          </a:p>
          <a:p>
            <a:pPr marL="228517" indent="-228517">
              <a:buFont typeface="+mj-lt"/>
              <a:buAutoNum type="arabicPeriod"/>
            </a:pPr>
            <a:r>
              <a:rPr lang="en-US" dirty="0" smtClean="0"/>
              <a:t>Have we made a visible commitment to diversity and inclusion (i.e. on the website, the mission statement, organization communications materials)? </a:t>
            </a:r>
          </a:p>
          <a:p>
            <a:pPr marL="228517" indent="-228517">
              <a:buFont typeface="+mj-lt"/>
              <a:buAutoNum type="arabicPeriod"/>
            </a:pPr>
            <a:r>
              <a:rPr lang="en-US" b="1" dirty="0" smtClean="0"/>
              <a:t>What information do we have about how we are perceived (external perceptions of the board or organization; internal perceptions among board members and staff)?</a:t>
            </a:r>
          </a:p>
          <a:p>
            <a:pPr marL="228517" indent="-228517">
              <a:buFont typeface="+mj-lt"/>
              <a:buAutoNum type="arabicPeriod"/>
            </a:pPr>
            <a:r>
              <a:rPr lang="en-US" b="1" dirty="0" smtClean="0"/>
              <a:t>What barriers to inclusiveness do we need to address?</a:t>
            </a:r>
          </a:p>
          <a:p>
            <a:endParaRPr lang="en-US" b="1" dirty="0"/>
          </a:p>
        </p:txBody>
      </p:sp>
    </p:spTree>
    <p:extLst>
      <p:ext uri="{BB962C8B-B14F-4D97-AF65-F5344CB8AC3E}">
        <p14:creationId xmlns:p14="http://schemas.microsoft.com/office/powerpoint/2010/main" val="1833215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25</a:t>
            </a:fld>
            <a:endParaRPr lang="en-US" dirty="0"/>
          </a:p>
        </p:txBody>
      </p:sp>
    </p:spTree>
    <p:extLst>
      <p:ext uri="{BB962C8B-B14F-4D97-AF65-F5344CB8AC3E}">
        <p14:creationId xmlns:p14="http://schemas.microsoft.com/office/powerpoint/2010/main" val="418432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759" indent="-285677" eaLnBrk="0" hangingPunct="0">
              <a:defRPr>
                <a:solidFill>
                  <a:schemeClr val="tx1"/>
                </a:solidFill>
                <a:latin typeface="Arial" charset="0"/>
              </a:defRPr>
            </a:lvl2pPr>
            <a:lvl3pPr marL="1142705" indent="-228541" eaLnBrk="0" hangingPunct="0">
              <a:defRPr>
                <a:solidFill>
                  <a:schemeClr val="tx1"/>
                </a:solidFill>
                <a:latin typeface="Arial" charset="0"/>
              </a:defRPr>
            </a:lvl3pPr>
            <a:lvl4pPr marL="1599788" indent="-228541" eaLnBrk="0" hangingPunct="0">
              <a:defRPr>
                <a:solidFill>
                  <a:schemeClr val="tx1"/>
                </a:solidFill>
                <a:latin typeface="Arial" charset="0"/>
              </a:defRPr>
            </a:lvl4pPr>
            <a:lvl5pPr marL="2056870" indent="-228541" eaLnBrk="0" hangingPunct="0">
              <a:defRPr>
                <a:solidFill>
                  <a:schemeClr val="tx1"/>
                </a:solidFill>
                <a:latin typeface="Arial" charset="0"/>
              </a:defRPr>
            </a:lvl5pPr>
            <a:lvl6pPr marL="2513953" indent="-228541" eaLnBrk="0" fontAlgn="base" hangingPunct="0">
              <a:spcBef>
                <a:spcPct val="0"/>
              </a:spcBef>
              <a:spcAft>
                <a:spcPct val="0"/>
              </a:spcAft>
              <a:defRPr>
                <a:solidFill>
                  <a:schemeClr val="tx1"/>
                </a:solidFill>
                <a:latin typeface="Arial" charset="0"/>
              </a:defRPr>
            </a:lvl6pPr>
            <a:lvl7pPr marL="2971035" indent="-228541" eaLnBrk="0" fontAlgn="base" hangingPunct="0">
              <a:spcBef>
                <a:spcPct val="0"/>
              </a:spcBef>
              <a:spcAft>
                <a:spcPct val="0"/>
              </a:spcAft>
              <a:defRPr>
                <a:solidFill>
                  <a:schemeClr val="tx1"/>
                </a:solidFill>
                <a:latin typeface="Arial" charset="0"/>
              </a:defRPr>
            </a:lvl7pPr>
            <a:lvl8pPr marL="3428117" indent="-228541" eaLnBrk="0" fontAlgn="base" hangingPunct="0">
              <a:spcBef>
                <a:spcPct val="0"/>
              </a:spcBef>
              <a:spcAft>
                <a:spcPct val="0"/>
              </a:spcAft>
              <a:defRPr>
                <a:solidFill>
                  <a:schemeClr val="tx1"/>
                </a:solidFill>
                <a:latin typeface="Arial" charset="0"/>
              </a:defRPr>
            </a:lvl8pPr>
            <a:lvl9pPr marL="3885200" indent="-228541" eaLnBrk="0" fontAlgn="base" hangingPunct="0">
              <a:spcBef>
                <a:spcPct val="0"/>
              </a:spcBef>
              <a:spcAft>
                <a:spcPct val="0"/>
              </a:spcAft>
              <a:defRPr>
                <a:solidFill>
                  <a:schemeClr val="tx1"/>
                </a:solidFill>
                <a:latin typeface="Arial" charset="0"/>
              </a:defRPr>
            </a:lvl9pPr>
          </a:lstStyle>
          <a:p>
            <a:pPr eaLnBrk="1" hangingPunct="1"/>
            <a:fld id="{365B58C0-DE5D-4BB1-8934-C33BB5B047F1}" type="slidenum">
              <a:rPr lang="en-US" smtClean="0"/>
              <a:pPr eaLnBrk="1" hangingPunct="1"/>
              <a:t>2</a:t>
            </a:fld>
            <a:endParaRPr lang="en-US" smtClean="0"/>
          </a:p>
        </p:txBody>
      </p:sp>
      <p:sp>
        <p:nvSpPr>
          <p:cNvPr id="78851" name="Rectangle 2"/>
          <p:cNvSpPr>
            <a:spLocks noGrp="1" noRot="1" noChangeAspect="1" noChangeArrowheads="1" noTextEdit="1"/>
          </p:cNvSpPr>
          <p:nvPr>
            <p:ph type="sldImg"/>
          </p:nvPr>
        </p:nvSpPr>
        <p:spPr>
          <a:xfrm>
            <a:off x="1187450" y="698500"/>
            <a:ext cx="4643438" cy="3484563"/>
          </a:xfrm>
          <a:ln/>
        </p:spPr>
      </p:sp>
      <p:sp>
        <p:nvSpPr>
          <p:cNvPr id="78852" name="Rectangle 3"/>
          <p:cNvSpPr>
            <a:spLocks noGrp="1" noChangeArrowheads="1"/>
          </p:cNvSpPr>
          <p:nvPr>
            <p:ph type="body" idx="1"/>
          </p:nvPr>
        </p:nvSpPr>
        <p:spPr>
          <a:xfrm>
            <a:off x="311437" y="4419393"/>
            <a:ext cx="6309678" cy="418418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33338670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6AAC7E-1025-47E4-999D-16C6B7DFF641}" type="slidenum">
              <a:rPr lang="en-US">
                <a:solidFill>
                  <a:prstClr val="black"/>
                </a:solidFill>
              </a:rPr>
              <a:pPr/>
              <a:t>26</a:t>
            </a:fld>
            <a:endParaRPr lang="en-US">
              <a:solidFill>
                <a:prstClr val="black"/>
              </a:solidFill>
            </a:endParaRPr>
          </a:p>
        </p:txBody>
      </p:sp>
      <p:sp>
        <p:nvSpPr>
          <p:cNvPr id="487426" name="Rectangle 2"/>
          <p:cNvSpPr>
            <a:spLocks noGrp="1" noRot="1" noChangeAspect="1" noChangeArrowheads="1" noTextEdit="1"/>
          </p:cNvSpPr>
          <p:nvPr>
            <p:ph type="sldImg"/>
          </p:nvPr>
        </p:nvSpPr>
        <p:spPr>
          <a:ln/>
        </p:spPr>
      </p:sp>
      <p:sp>
        <p:nvSpPr>
          <p:cNvPr id="487427" name="Rectangle 3"/>
          <p:cNvSpPr>
            <a:spLocks noGrp="1" noChangeArrowheads="1"/>
          </p:cNvSpPr>
          <p:nvPr>
            <p:ph type="body" idx="1"/>
          </p:nvPr>
        </p:nvSpPr>
        <p:spPr/>
        <p:txBody>
          <a:bodyPr/>
          <a:lstStyle/>
          <a:p>
            <a:pPr>
              <a:tabLst>
                <a:tab pos="228517" algn="l"/>
              </a:tabLst>
            </a:pPr>
            <a:r>
              <a:rPr lang="en-US" sz="1400" b="1" dirty="0" smtClean="0"/>
              <a:t>Finding </a:t>
            </a:r>
            <a:r>
              <a:rPr lang="en-US" sz="1400" b="1" dirty="0"/>
              <a:t>Prospects – Consider:</a:t>
            </a:r>
            <a:endParaRPr lang="en-US" sz="1400" dirty="0"/>
          </a:p>
          <a:p>
            <a:pPr marL="685552" lvl="1" indent="-228517">
              <a:buFontTx/>
              <a:buChar char="•"/>
              <a:tabLst>
                <a:tab pos="228517" algn="l"/>
              </a:tabLst>
            </a:pPr>
            <a:r>
              <a:rPr lang="en-US" sz="1400" dirty="0"/>
              <a:t>MBA Programs</a:t>
            </a:r>
          </a:p>
          <a:p>
            <a:pPr marL="685552" lvl="1" indent="-228517">
              <a:buFontTx/>
              <a:buChar char="•"/>
              <a:tabLst>
                <a:tab pos="228517" algn="l"/>
              </a:tabLst>
            </a:pPr>
            <a:r>
              <a:rPr lang="en-US" sz="1400" dirty="0"/>
              <a:t>Executive Leadership Programs</a:t>
            </a:r>
          </a:p>
          <a:p>
            <a:pPr marL="685552" lvl="1" indent="-228517">
              <a:buFontTx/>
              <a:buChar char="•"/>
              <a:tabLst>
                <a:tab pos="228517" algn="l"/>
              </a:tabLst>
            </a:pPr>
            <a:r>
              <a:rPr lang="en-US" sz="1400" dirty="0"/>
              <a:t>Organizations representing various racial and ethnic </a:t>
            </a:r>
            <a:r>
              <a:rPr lang="en-US" sz="1400" dirty="0" smtClean="0"/>
              <a:t>groups</a:t>
            </a:r>
          </a:p>
          <a:p>
            <a:pPr marL="685552" lvl="1" indent="-228517">
              <a:buFontTx/>
              <a:buChar char="•"/>
              <a:tabLst>
                <a:tab pos="228517" algn="l"/>
              </a:tabLst>
            </a:pPr>
            <a:r>
              <a:rPr lang="en-US" sz="1400" dirty="0" err="1" smtClean="0"/>
              <a:t>LinkedIN</a:t>
            </a:r>
            <a:endParaRPr lang="en-US" sz="1400" dirty="0"/>
          </a:p>
          <a:p>
            <a:pPr>
              <a:tabLst>
                <a:tab pos="228517" algn="l"/>
              </a:tabLst>
            </a:pPr>
            <a:r>
              <a:rPr lang="en-US" sz="1400" dirty="0" smtClean="0"/>
              <a:t>.</a:t>
            </a:r>
            <a:endParaRPr lang="en-US" sz="1400" dirty="0"/>
          </a:p>
          <a:p>
            <a:pPr marL="228517" indent="-228517">
              <a:tabLst>
                <a:tab pos="228517" algn="l"/>
              </a:tabLst>
            </a:pPr>
            <a:endParaRPr lang="en-US" sz="1100" dirty="0"/>
          </a:p>
        </p:txBody>
      </p:sp>
    </p:spTree>
    <p:extLst>
      <p:ext uri="{BB962C8B-B14F-4D97-AF65-F5344CB8AC3E}">
        <p14:creationId xmlns:p14="http://schemas.microsoft.com/office/powerpoint/2010/main" val="1343478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 based practical steps (Target D&amp;I Forum 11-30-2011).</a:t>
            </a:r>
          </a:p>
          <a:p>
            <a:endParaRPr lang="en-US" dirty="0"/>
          </a:p>
          <a:p>
            <a:r>
              <a:rPr lang="en-US" dirty="0" smtClean="0"/>
              <a:t>Let’s take a closer look at how to implement.</a:t>
            </a:r>
          </a:p>
          <a:p>
            <a:endParaRPr lang="en-US" dirty="0"/>
          </a:p>
          <a:p>
            <a:r>
              <a:rPr lang="en-US" b="1" i="1" dirty="0" smtClean="0"/>
              <a:t>THIS IS ALL ABOUT INTENTIONAL INTEGRATION OF D&amp;I INTO THE ORGANIZATION’S DNA!</a:t>
            </a:r>
            <a:endParaRPr lang="en-US" b="1" i="1" dirty="0"/>
          </a:p>
        </p:txBody>
      </p:sp>
      <p:sp>
        <p:nvSpPr>
          <p:cNvPr id="4" name="Slide Number Placeholder 3"/>
          <p:cNvSpPr>
            <a:spLocks noGrp="1"/>
          </p:cNvSpPr>
          <p:nvPr>
            <p:ph type="sldNum" sz="quarter" idx="10"/>
          </p:nvPr>
        </p:nvSpPr>
        <p:spPr/>
        <p:txBody>
          <a:bodyPr/>
          <a:lstStyle/>
          <a:p>
            <a:pPr>
              <a:defRPr/>
            </a:pPr>
            <a:fld id="{B6F9DE05-6FC0-49A8-AC02-3ED2AD53326C}" type="slidenum">
              <a:rPr lang="en-US" smtClean="0">
                <a:solidFill>
                  <a:prstClr val="black"/>
                </a:solidFill>
              </a:rPr>
              <a:pPr>
                <a:defRPr/>
              </a:pPr>
              <a:t>27</a:t>
            </a:fld>
            <a:endParaRPr lang="en-US" dirty="0">
              <a:solidFill>
                <a:prstClr val="black"/>
              </a:solidFill>
            </a:endParaRPr>
          </a:p>
        </p:txBody>
      </p:sp>
    </p:spTree>
    <p:extLst>
      <p:ext uri="{BB962C8B-B14F-4D97-AF65-F5344CB8AC3E}">
        <p14:creationId xmlns:p14="http://schemas.microsoft.com/office/powerpoint/2010/main" val="2730684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32</a:t>
            </a:fld>
            <a:endParaRPr lang="en-US" dirty="0"/>
          </a:p>
        </p:txBody>
      </p:sp>
    </p:spTree>
    <p:extLst>
      <p:ext uri="{BB962C8B-B14F-4D97-AF65-F5344CB8AC3E}">
        <p14:creationId xmlns:p14="http://schemas.microsoft.com/office/powerpoint/2010/main" val="804537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33</a:t>
            </a:fld>
            <a:endParaRPr lang="en-US" dirty="0"/>
          </a:p>
        </p:txBody>
      </p:sp>
    </p:spTree>
    <p:extLst>
      <p:ext uri="{BB962C8B-B14F-4D97-AF65-F5344CB8AC3E}">
        <p14:creationId xmlns:p14="http://schemas.microsoft.com/office/powerpoint/2010/main" val="20405855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DA6BE6-1A22-E246-84C5-C658E62A0337}" type="slidenum">
              <a:rPr lang="en-US">
                <a:solidFill>
                  <a:prstClr val="black"/>
                </a:solidFill>
              </a:rPr>
              <a:pPr/>
              <a:t>34</a:t>
            </a:fld>
            <a:endParaRPr lang="en-US">
              <a:solidFill>
                <a:prstClr val="black"/>
              </a:solidFill>
            </a:endParaRPr>
          </a:p>
        </p:txBody>
      </p:sp>
      <p:sp>
        <p:nvSpPr>
          <p:cNvPr id="452610" name="Rectangle 2"/>
          <p:cNvSpPr>
            <a:spLocks noGrp="1" noRot="1" noChangeAspect="1" noChangeArrowheads="1" noTextEdit="1"/>
          </p:cNvSpPr>
          <p:nvPr>
            <p:ph type="sldImg"/>
          </p:nvPr>
        </p:nvSpPr>
        <p:spPr>
          <a:xfrm>
            <a:off x="1179513" y="693738"/>
            <a:ext cx="4654550" cy="3490912"/>
          </a:xfrm>
          <a:ln/>
        </p:spPr>
      </p:sp>
      <p:sp>
        <p:nvSpPr>
          <p:cNvPr id="452611" name="Rectangle 3"/>
          <p:cNvSpPr>
            <a:spLocks noGrp="1" noChangeArrowheads="1"/>
          </p:cNvSpPr>
          <p:nvPr>
            <p:ph type="body" idx="1"/>
          </p:nvPr>
        </p:nvSpPr>
        <p:spPr>
          <a:xfrm>
            <a:off x="912001" y="4418016"/>
            <a:ext cx="5186398" cy="4192587"/>
          </a:xfrm>
          <a:noFill/>
          <a:ln/>
        </p:spPr>
        <p:txBody>
          <a:bodyPr/>
          <a:lstStyle/>
          <a:p>
            <a:pPr>
              <a:lnSpc>
                <a:spcPct val="90000"/>
              </a:lnSpc>
            </a:pPr>
            <a:r>
              <a:rPr lang="en-US" sz="1400" dirty="0"/>
              <a:t>If you have the wrong people, it doesn’t matter how much time you invest into figuring out what direction you need to take; you still won’t have a great organization.  Great vision without great people is irrelevant.</a:t>
            </a:r>
          </a:p>
        </p:txBody>
      </p:sp>
    </p:spTree>
    <p:extLst>
      <p:ext uri="{BB962C8B-B14F-4D97-AF65-F5344CB8AC3E}">
        <p14:creationId xmlns:p14="http://schemas.microsoft.com/office/powerpoint/2010/main" val="19350760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867F04-018C-488B-B02F-DB6E84C6CA62}" type="slidenum">
              <a:rPr lang="en-US">
                <a:solidFill>
                  <a:prstClr val="black"/>
                </a:solidFill>
              </a:rPr>
              <a:pPr/>
              <a:t>35</a:t>
            </a:fld>
            <a:endParaRPr lang="en-US">
              <a:solidFill>
                <a:prstClr val="black"/>
              </a:solidFill>
            </a:endParaRPr>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a:xfrm>
            <a:off x="533400" y="3352800"/>
            <a:ext cx="5542282" cy="5562605"/>
          </a:xfrm>
        </p:spPr>
        <p:txBody>
          <a:bodyPr/>
          <a:lstStyle/>
          <a:p>
            <a:pPr>
              <a:spcBef>
                <a:spcPts val="0"/>
              </a:spcBef>
              <a:spcAft>
                <a:spcPts val="0"/>
              </a:spcAft>
            </a:pPr>
            <a:r>
              <a:rPr lang="en-US" sz="1400" dirty="0" smtClean="0">
                <a:latin typeface="Arial" panose="020B0604020202020204" pitchFamily="34" charset="0"/>
                <a:ea typeface="Times New Roman"/>
                <a:cs typeface="Arial" panose="020B0604020202020204" pitchFamily="34" charset="0"/>
              </a:rPr>
              <a:t>Establish written </a:t>
            </a:r>
            <a:r>
              <a:rPr lang="en-US" sz="1400" dirty="0">
                <a:latin typeface="Arial" panose="020B0604020202020204" pitchFamily="34" charset="0"/>
                <a:ea typeface="Times New Roman"/>
                <a:cs typeface="Arial" panose="020B0604020202020204" pitchFamily="34" charset="0"/>
              </a:rPr>
              <a:t>goals and </a:t>
            </a:r>
            <a:r>
              <a:rPr lang="en-US" sz="1400" dirty="0" smtClean="0">
                <a:latin typeface="Arial" panose="020B0604020202020204" pitchFamily="34" charset="0"/>
                <a:ea typeface="Times New Roman"/>
                <a:cs typeface="Arial" panose="020B0604020202020204" pitchFamily="34" charset="0"/>
              </a:rPr>
              <a:t>objectives.</a:t>
            </a:r>
          </a:p>
          <a:p>
            <a:pPr>
              <a:spcBef>
                <a:spcPts val="0"/>
              </a:spcBef>
              <a:spcAft>
                <a:spcPts val="0"/>
              </a:spcAft>
            </a:pPr>
            <a:r>
              <a:rPr lang="en-US" sz="1400" dirty="0" smtClean="0">
                <a:latin typeface="Arial" panose="020B0604020202020204" pitchFamily="34" charset="0"/>
                <a:ea typeface="Times New Roman"/>
                <a:cs typeface="Arial" panose="020B0604020202020204" pitchFamily="34" charset="0"/>
              </a:rPr>
              <a:t>Measure progress (what gets measured gets done!)</a:t>
            </a:r>
          </a:p>
          <a:p>
            <a:pPr>
              <a:spcBef>
                <a:spcPts val="0"/>
              </a:spcBef>
              <a:spcAft>
                <a:spcPts val="0"/>
              </a:spcAft>
            </a:pPr>
            <a:r>
              <a:rPr lang="en-US" sz="1400" dirty="0" smtClean="0">
                <a:latin typeface="Arial" panose="020B0604020202020204" pitchFamily="34" charset="0"/>
                <a:ea typeface="Times New Roman"/>
                <a:cs typeface="Arial" panose="020B0604020202020204" pitchFamily="34" charset="0"/>
              </a:rPr>
              <a:t>Hold yourselves accountable</a:t>
            </a:r>
            <a:endParaRPr lang="en-US" sz="1400" dirty="0">
              <a:latin typeface="Arial" panose="020B0604020202020204" pitchFamily="34" charset="0"/>
              <a:ea typeface="Times New Roman"/>
              <a:cs typeface="Arial" panose="020B0604020202020204" pitchFamily="34" charset="0"/>
            </a:endParaRPr>
          </a:p>
        </p:txBody>
      </p:sp>
    </p:spTree>
    <p:extLst>
      <p:ext uri="{BB962C8B-B14F-4D97-AF65-F5344CB8AC3E}">
        <p14:creationId xmlns:p14="http://schemas.microsoft.com/office/powerpoint/2010/main" val="14934247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818054-9B44-4A7B-80E5-35B7FC2D6624}" type="slidenum">
              <a:rPr lang="en-US">
                <a:solidFill>
                  <a:prstClr val="black"/>
                </a:solidFill>
              </a:rPr>
              <a:pPr/>
              <a:t>36</a:t>
            </a:fld>
            <a:endParaRPr lang="en-US">
              <a:solidFill>
                <a:prstClr val="black"/>
              </a:solidFill>
            </a:endParaRPr>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p:txBody>
          <a:bodyPr/>
          <a:lstStyle/>
          <a:p>
            <a:endParaRPr lang="en-US" sz="1100" dirty="0"/>
          </a:p>
        </p:txBody>
      </p:sp>
    </p:spTree>
    <p:extLst>
      <p:ext uri="{BB962C8B-B14F-4D97-AF65-F5344CB8AC3E}">
        <p14:creationId xmlns:p14="http://schemas.microsoft.com/office/powerpoint/2010/main" val="10518725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79513" y="695325"/>
            <a:ext cx="4651375" cy="3489325"/>
          </a:xfrm>
          <a:ln/>
        </p:spPr>
      </p:sp>
      <p:sp>
        <p:nvSpPr>
          <p:cNvPr id="43011" name="Rectangle 3"/>
          <p:cNvSpPr>
            <a:spLocks noGrp="1" noChangeArrowheads="1"/>
          </p:cNvSpPr>
          <p:nvPr>
            <p:ph type="body" idx="1"/>
          </p:nvPr>
        </p:nvSpPr>
        <p:spPr>
          <a:xfrm>
            <a:off x="912099" y="4418609"/>
            <a:ext cx="5186202" cy="4192127"/>
          </a:xfrm>
          <a:noFill/>
        </p:spPr>
        <p:txBody>
          <a:bodyPr/>
          <a:lstStyle/>
          <a:p>
            <a:endParaRPr lang="en-US" dirty="0" smtClean="0"/>
          </a:p>
        </p:txBody>
      </p:sp>
      <p:sp>
        <p:nvSpPr>
          <p:cNvPr id="4" name="Slide Number Placeholder 3"/>
          <p:cNvSpPr>
            <a:spLocks noGrp="1"/>
          </p:cNvSpPr>
          <p:nvPr>
            <p:ph type="sldNum" sz="quarter" idx="5"/>
          </p:nvPr>
        </p:nvSpPr>
        <p:spPr>
          <a:xfrm>
            <a:off x="3970592" y="8829401"/>
            <a:ext cx="3038255" cy="465445"/>
          </a:xfrm>
        </p:spPr>
        <p:txBody>
          <a:bodyPr/>
          <a:lstStyle/>
          <a:p>
            <a:pPr>
              <a:defRPr/>
            </a:pPr>
            <a:fld id="{A581BA37-1CD1-4D92-AF89-6EC99450BC60}" type="slidenum">
              <a:rPr lang="en-US" smtClean="0"/>
              <a:pPr>
                <a:defRPr/>
              </a:pPr>
              <a:t>37</a:t>
            </a:fld>
            <a:endParaRPr lang="en-US" dirty="0"/>
          </a:p>
        </p:txBody>
      </p:sp>
    </p:spTree>
    <p:extLst>
      <p:ext uri="{BB962C8B-B14F-4D97-AF65-F5344CB8AC3E}">
        <p14:creationId xmlns:p14="http://schemas.microsoft.com/office/powerpoint/2010/main" val="19953042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8351" indent="-287827" eaLnBrk="0" hangingPunct="0">
              <a:defRPr sz="2400">
                <a:solidFill>
                  <a:schemeClr val="tx1"/>
                </a:solidFill>
                <a:latin typeface="Times New Roman" pitchFamily="18" charset="0"/>
              </a:defRPr>
            </a:lvl2pPr>
            <a:lvl3pPr marL="1151307" indent="-230262" eaLnBrk="0" hangingPunct="0">
              <a:defRPr sz="2400">
                <a:solidFill>
                  <a:schemeClr val="tx1"/>
                </a:solidFill>
                <a:latin typeface="Times New Roman" pitchFamily="18" charset="0"/>
              </a:defRPr>
            </a:lvl3pPr>
            <a:lvl4pPr marL="1611830" indent="-230262" eaLnBrk="0" hangingPunct="0">
              <a:defRPr sz="2400">
                <a:solidFill>
                  <a:schemeClr val="tx1"/>
                </a:solidFill>
                <a:latin typeface="Times New Roman" pitchFamily="18" charset="0"/>
              </a:defRPr>
            </a:lvl4pPr>
            <a:lvl5pPr marL="2072353" indent="-230262" eaLnBrk="0" hangingPunct="0">
              <a:defRPr sz="2400">
                <a:solidFill>
                  <a:schemeClr val="tx1"/>
                </a:solidFill>
                <a:latin typeface="Times New Roman" pitchFamily="18" charset="0"/>
              </a:defRPr>
            </a:lvl5pPr>
            <a:lvl6pPr marL="2532876" indent="-230262" eaLnBrk="0" fontAlgn="base" hangingPunct="0">
              <a:spcBef>
                <a:spcPct val="0"/>
              </a:spcBef>
              <a:spcAft>
                <a:spcPct val="0"/>
              </a:spcAft>
              <a:defRPr sz="2400">
                <a:solidFill>
                  <a:schemeClr val="tx1"/>
                </a:solidFill>
                <a:latin typeface="Times New Roman" pitchFamily="18" charset="0"/>
              </a:defRPr>
            </a:lvl6pPr>
            <a:lvl7pPr marL="2993398" indent="-230262" eaLnBrk="0" fontAlgn="base" hangingPunct="0">
              <a:spcBef>
                <a:spcPct val="0"/>
              </a:spcBef>
              <a:spcAft>
                <a:spcPct val="0"/>
              </a:spcAft>
              <a:defRPr sz="2400">
                <a:solidFill>
                  <a:schemeClr val="tx1"/>
                </a:solidFill>
                <a:latin typeface="Times New Roman" pitchFamily="18" charset="0"/>
              </a:defRPr>
            </a:lvl7pPr>
            <a:lvl8pPr marL="3453924" indent="-230262" eaLnBrk="0" fontAlgn="base" hangingPunct="0">
              <a:spcBef>
                <a:spcPct val="0"/>
              </a:spcBef>
              <a:spcAft>
                <a:spcPct val="0"/>
              </a:spcAft>
              <a:defRPr sz="2400">
                <a:solidFill>
                  <a:schemeClr val="tx1"/>
                </a:solidFill>
                <a:latin typeface="Times New Roman" pitchFamily="18" charset="0"/>
              </a:defRPr>
            </a:lvl8pPr>
            <a:lvl9pPr marL="3914446" indent="-230262" eaLnBrk="0" fontAlgn="base" hangingPunct="0">
              <a:spcBef>
                <a:spcPct val="0"/>
              </a:spcBef>
              <a:spcAft>
                <a:spcPct val="0"/>
              </a:spcAft>
              <a:defRPr sz="2400">
                <a:solidFill>
                  <a:schemeClr val="tx1"/>
                </a:solidFill>
                <a:latin typeface="Times New Roman" pitchFamily="18" charset="0"/>
              </a:defRPr>
            </a:lvl9pPr>
          </a:lstStyle>
          <a:p>
            <a:pPr eaLnBrk="1" hangingPunct="1"/>
            <a:fld id="{72B8413A-2800-4889-A107-F84D6EFB904E}" type="slidenum">
              <a:rPr lang="en-US" sz="1200"/>
              <a:pPr eaLnBrk="1" hangingPunct="1"/>
              <a:t>38</a:t>
            </a:fld>
            <a:endParaRPr lang="en-US" sz="1200"/>
          </a:p>
        </p:txBody>
      </p:sp>
      <p:sp>
        <p:nvSpPr>
          <p:cNvPr id="94211" name="Rectangle 2"/>
          <p:cNvSpPr>
            <a:spLocks noGrp="1" noRot="1" noChangeAspect="1" noChangeArrowheads="1" noTextEdit="1"/>
          </p:cNvSpPr>
          <p:nvPr>
            <p:ph type="sldImg"/>
          </p:nvPr>
        </p:nvSpPr>
        <p:spPr>
          <a:xfrm>
            <a:off x="1184275" y="698500"/>
            <a:ext cx="4645025" cy="3484563"/>
          </a:xfrm>
          <a:ln/>
        </p:spPr>
      </p:sp>
      <p:sp>
        <p:nvSpPr>
          <p:cNvPr id="94212" name="Rectangle 3"/>
          <p:cNvSpPr>
            <a:spLocks noGrp="1" noChangeArrowheads="1"/>
          </p:cNvSpPr>
          <p:nvPr>
            <p:ph type="body" idx="1"/>
          </p:nvPr>
        </p:nvSpPr>
        <p:spPr>
          <a:xfrm>
            <a:off x="701041" y="4416429"/>
            <a:ext cx="560832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Final slide</a:t>
            </a:r>
          </a:p>
        </p:txBody>
      </p:sp>
    </p:spTree>
    <p:extLst>
      <p:ext uri="{BB962C8B-B14F-4D97-AF65-F5344CB8AC3E}">
        <p14:creationId xmlns:p14="http://schemas.microsoft.com/office/powerpoint/2010/main" val="297577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428302-A6A9-49DF-B224-99C3CAB4BB69}"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80860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 your board or organization had a serious conversation about D&amp;I?</a:t>
            </a:r>
          </a:p>
          <a:p>
            <a:endParaRPr lang="en-US" dirty="0"/>
          </a:p>
          <a:p>
            <a:r>
              <a:rPr lang="en-US" dirty="0" smtClean="0"/>
              <a:t>I like to inquire about internal conversations to get a sense of:</a:t>
            </a:r>
          </a:p>
          <a:p>
            <a:pPr marL="285750" indent="-285750">
              <a:buFont typeface="Arial" panose="020B0604020202020204" pitchFamily="34" charset="0"/>
              <a:buChar char="•"/>
            </a:pPr>
            <a:r>
              <a:rPr lang="en-US" dirty="0" smtClean="0"/>
              <a:t>Whether the leadership, as a whole, is on the same page</a:t>
            </a:r>
          </a:p>
          <a:p>
            <a:pPr marL="285750" indent="-285750">
              <a:buFont typeface="Arial" panose="020B0604020202020204" pitchFamily="34" charset="0"/>
              <a:buChar char="•"/>
            </a:pPr>
            <a:r>
              <a:rPr lang="en-US" dirty="0" smtClean="0"/>
              <a:t>Where the board is in the process of trying to become more inclusive, and</a:t>
            </a:r>
          </a:p>
          <a:p>
            <a:pPr marL="285750" indent="-285750">
              <a:buFont typeface="Arial" panose="020B0604020202020204" pitchFamily="34" charset="0"/>
              <a:buChar char="•"/>
            </a:pPr>
            <a:r>
              <a:rPr lang="en-US" dirty="0" smtClean="0"/>
              <a:t>Whether any obstacles have already surfaced</a:t>
            </a:r>
            <a:endParaRPr lang="en-US"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4</a:t>
            </a:fld>
            <a:endParaRPr lang="en-US" dirty="0"/>
          </a:p>
        </p:txBody>
      </p:sp>
    </p:spTree>
    <p:extLst>
      <p:ext uri="{BB962C8B-B14F-4D97-AF65-F5344CB8AC3E}">
        <p14:creationId xmlns:p14="http://schemas.microsoft.com/office/powerpoint/2010/main" val="169608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 your board or organization had a serious conversation about D&amp;I?</a:t>
            </a:r>
          </a:p>
          <a:p>
            <a:endParaRPr lang="en-US" dirty="0"/>
          </a:p>
          <a:p>
            <a:r>
              <a:rPr lang="en-US" dirty="0" smtClean="0"/>
              <a:t>I like to inquire about internal conversations to get a sense of:</a:t>
            </a:r>
          </a:p>
          <a:p>
            <a:pPr marL="285750" indent="-285750">
              <a:buFont typeface="Arial" panose="020B0604020202020204" pitchFamily="34" charset="0"/>
              <a:buChar char="•"/>
            </a:pPr>
            <a:r>
              <a:rPr lang="en-US" dirty="0" smtClean="0"/>
              <a:t>Whether the leadership, as a whole, is on the same page</a:t>
            </a:r>
          </a:p>
          <a:p>
            <a:pPr marL="285750" indent="-285750">
              <a:buFont typeface="Arial" panose="020B0604020202020204" pitchFamily="34" charset="0"/>
              <a:buChar char="•"/>
            </a:pPr>
            <a:r>
              <a:rPr lang="en-US" dirty="0" smtClean="0"/>
              <a:t>Where the board is in the process of trying to become more inclusive, and</a:t>
            </a:r>
          </a:p>
          <a:p>
            <a:pPr marL="285750" indent="-285750">
              <a:buFont typeface="Arial" panose="020B0604020202020204" pitchFamily="34" charset="0"/>
              <a:buChar char="•"/>
            </a:pPr>
            <a:r>
              <a:rPr lang="en-US" dirty="0" smtClean="0"/>
              <a:t>Whether any obstacles have already surfaced</a:t>
            </a:r>
            <a:endParaRPr lang="en-US"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5</a:t>
            </a:fld>
            <a:endParaRPr lang="en-US" dirty="0"/>
          </a:p>
        </p:txBody>
      </p:sp>
    </p:spTree>
    <p:extLst>
      <p:ext uri="{BB962C8B-B14F-4D97-AF65-F5344CB8AC3E}">
        <p14:creationId xmlns:p14="http://schemas.microsoft.com/office/powerpoint/2010/main" val="1899166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Communication is a critical first step, but some issues are more difficult to talk about than others. Diversity, equity, inclusiveness certainly fit into this category.</a:t>
            </a:r>
          </a:p>
          <a:p>
            <a:endParaRPr lang="en-US" sz="1400" dirty="0"/>
          </a:p>
          <a:p>
            <a:r>
              <a:rPr lang="en-US" sz="1400" dirty="0" smtClean="0"/>
              <a:t>So the question becomes…</a:t>
            </a:r>
            <a:r>
              <a:rPr lang="en-US" sz="1400" i="1" dirty="0" smtClean="0"/>
              <a:t>How do we create an environment where it is safe to talk about issues of race, ethnicity, gender, gender identity, sexual orientation, age, and all the other categories that organizations use to define diversity?</a:t>
            </a:r>
          </a:p>
          <a:p>
            <a:endParaRPr lang="en-US" sz="1400" i="1" dirty="0"/>
          </a:p>
          <a:p>
            <a:r>
              <a:rPr lang="en-US" sz="1400" dirty="0" smtClean="0"/>
              <a:t>Before diving in, consider whether you have created a safe environment – one where individuals feel comfortable engaging in difficult conversations and know how to do so respectfully. Also, does someone within the group have the skill set to facilitate the conversations.</a:t>
            </a:r>
          </a:p>
          <a:p>
            <a:endParaRPr lang="en-US" sz="1400" dirty="0"/>
          </a:p>
          <a:p>
            <a:r>
              <a:rPr lang="en-US" sz="1400" dirty="0" smtClean="0"/>
              <a:t>These conversations are needed to lay the foundation for deeper understanding and commitment to diversity and inclusion as an organizational priority.</a:t>
            </a:r>
          </a:p>
          <a:p>
            <a:endParaRPr lang="en-US" i="1" dirty="0"/>
          </a:p>
          <a:p>
            <a:endParaRPr lang="en-US" dirty="0" smtClean="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B6F9DE05-6FC0-49A8-AC02-3ED2AD53326C}" type="slidenum">
              <a:rPr lang="en-US" smtClean="0"/>
              <a:pPr>
                <a:defRPr/>
              </a:pPr>
              <a:t>6</a:t>
            </a:fld>
            <a:endParaRPr lang="en-US" dirty="0"/>
          </a:p>
        </p:txBody>
      </p:sp>
    </p:spTree>
    <p:extLst>
      <p:ext uri="{BB962C8B-B14F-4D97-AF65-F5344CB8AC3E}">
        <p14:creationId xmlns:p14="http://schemas.microsoft.com/office/powerpoint/2010/main" val="1087622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I’m a firm believer of getting things out on the table.</a:t>
            </a:r>
          </a:p>
          <a:p>
            <a:endParaRPr lang="en-US" sz="1400" dirty="0" smtClean="0"/>
          </a:p>
          <a:p>
            <a:r>
              <a:rPr lang="en-US" sz="1400" b="1" u="sng" dirty="0" smtClean="0"/>
              <a:t>Questions  to ask and discuss (Tool </a:t>
            </a:r>
            <a:r>
              <a:rPr lang="en-US" sz="1400" b="1" u="sng" dirty="0"/>
              <a:t>Kit Tool 4)</a:t>
            </a:r>
            <a:r>
              <a:rPr lang="en-US" sz="1400" dirty="0"/>
              <a:t>:</a:t>
            </a:r>
          </a:p>
          <a:p>
            <a:pPr marL="228517" indent="-228517">
              <a:buFont typeface="+mj-lt"/>
              <a:buAutoNum type="arabicPeriod"/>
            </a:pPr>
            <a:r>
              <a:rPr lang="en-US" sz="1400" dirty="0"/>
              <a:t>How do we define diversity?</a:t>
            </a:r>
          </a:p>
          <a:p>
            <a:pPr marL="228517" indent="-228517">
              <a:buFont typeface="+mj-lt"/>
              <a:buAutoNum type="arabicPeriod"/>
            </a:pPr>
            <a:r>
              <a:rPr lang="en-US" sz="1400" dirty="0"/>
              <a:t>Why is diversity important to us?</a:t>
            </a:r>
          </a:p>
          <a:p>
            <a:pPr marL="228517" indent="-228517">
              <a:buFont typeface="+mj-lt"/>
              <a:buAutoNum type="arabicPeriod"/>
            </a:pPr>
            <a:r>
              <a:rPr lang="en-US" sz="1400" dirty="0"/>
              <a:t>Have we had an open discussion about changing demographics in our community and how it impacts our services, programs, and mission? </a:t>
            </a:r>
          </a:p>
          <a:p>
            <a:pPr marL="228517" indent="-228517">
              <a:buFont typeface="+mj-lt"/>
              <a:buAutoNum type="arabicPeriod"/>
            </a:pPr>
            <a:r>
              <a:rPr lang="en-US" sz="1400" dirty="0"/>
              <a:t>How might diversity and inclusion increase our ability to serve our mission?</a:t>
            </a:r>
          </a:p>
          <a:p>
            <a:pPr marL="228517" indent="-228517">
              <a:buFont typeface="+mj-lt"/>
              <a:buAutoNum type="arabicPeriod"/>
            </a:pPr>
            <a:r>
              <a:rPr lang="en-US" sz="1400" dirty="0"/>
              <a:t>What are the potential points of contention or resistance related to diversity?</a:t>
            </a:r>
          </a:p>
          <a:p>
            <a:pPr marL="228517" indent="-228517">
              <a:buFont typeface="+mj-lt"/>
              <a:buAutoNum type="arabicPeriod"/>
            </a:pPr>
            <a:r>
              <a:rPr lang="en-US" sz="1400" dirty="0"/>
              <a:t>Can our practices, traditions, or culture be perceived as biased or unwelcoming?</a:t>
            </a:r>
          </a:p>
          <a:p>
            <a:pPr marL="228517" indent="-228517">
              <a:buFont typeface="+mj-lt"/>
              <a:buAutoNum type="arabicPeriod"/>
            </a:pPr>
            <a:r>
              <a:rPr lang="en-US" sz="1400" dirty="0"/>
              <a:t>What, if anything, will we have to change in order to become more diverse and inclusive? </a:t>
            </a:r>
          </a:p>
          <a:p>
            <a:pPr marL="228517" indent="-228517">
              <a:buFont typeface="+mj-lt"/>
              <a:buAutoNum type="arabicPeriod"/>
            </a:pPr>
            <a:r>
              <a:rPr lang="en-US" sz="1400" dirty="0"/>
              <a:t>Is our chief executive committed to inclusiveness? If so, how has this been demonstrated?</a:t>
            </a:r>
          </a:p>
          <a:p>
            <a:pPr marL="228517" indent="-228517">
              <a:buFont typeface="+mj-lt"/>
              <a:buAutoNum type="arabicPeriod"/>
            </a:pPr>
            <a:r>
              <a:rPr lang="en-US" sz="1400" dirty="0"/>
              <a:t>Is the board committed to inclusiveness? If so, how has this been demonstrated?</a:t>
            </a:r>
          </a:p>
          <a:p>
            <a:pPr marL="228517" indent="-228517">
              <a:buFont typeface="+mj-lt"/>
              <a:buAutoNum type="arabicPeriod"/>
            </a:pPr>
            <a:r>
              <a:rPr lang="en-US" sz="1400" dirty="0"/>
              <a:t> What are the elephants in the room?</a:t>
            </a:r>
          </a:p>
          <a:p>
            <a:endParaRPr lang="en-US" sz="1400"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7</a:t>
            </a:fld>
            <a:endParaRPr lang="en-US" dirty="0"/>
          </a:p>
        </p:txBody>
      </p:sp>
    </p:spTree>
    <p:extLst>
      <p:ext uri="{BB962C8B-B14F-4D97-AF65-F5344CB8AC3E}">
        <p14:creationId xmlns:p14="http://schemas.microsoft.com/office/powerpoint/2010/main" val="1508066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I’m a firm believer of getting things out on the table.</a:t>
            </a:r>
          </a:p>
          <a:p>
            <a:endParaRPr lang="en-US" sz="1400" dirty="0" smtClean="0"/>
          </a:p>
          <a:p>
            <a:r>
              <a:rPr lang="en-US" sz="1400" b="1" u="sng" dirty="0" smtClean="0"/>
              <a:t>Questions  to ask and discuss (Tool </a:t>
            </a:r>
            <a:r>
              <a:rPr lang="en-US" sz="1400" b="1" u="sng" dirty="0"/>
              <a:t>Kit Tool 4)</a:t>
            </a:r>
            <a:r>
              <a:rPr lang="en-US" sz="1400" dirty="0"/>
              <a:t>:</a:t>
            </a:r>
          </a:p>
          <a:p>
            <a:pPr marL="228517" indent="-228517">
              <a:buFont typeface="+mj-lt"/>
              <a:buAutoNum type="arabicPeriod"/>
            </a:pPr>
            <a:r>
              <a:rPr lang="en-US" sz="1400" dirty="0"/>
              <a:t>How do we define diversity?</a:t>
            </a:r>
          </a:p>
          <a:p>
            <a:pPr marL="228517" indent="-228517">
              <a:buFont typeface="+mj-lt"/>
              <a:buAutoNum type="arabicPeriod"/>
            </a:pPr>
            <a:r>
              <a:rPr lang="en-US" sz="1400" dirty="0"/>
              <a:t>Why is diversity important to us?</a:t>
            </a:r>
          </a:p>
          <a:p>
            <a:pPr marL="228517" indent="-228517">
              <a:buFont typeface="+mj-lt"/>
              <a:buAutoNum type="arabicPeriod"/>
            </a:pPr>
            <a:r>
              <a:rPr lang="en-US" sz="1400" dirty="0"/>
              <a:t>Have we had an open discussion about changing demographics in our community and how it impacts our services, programs, and mission? </a:t>
            </a:r>
          </a:p>
          <a:p>
            <a:pPr marL="228517" indent="-228517">
              <a:buFont typeface="+mj-lt"/>
              <a:buAutoNum type="arabicPeriod"/>
            </a:pPr>
            <a:r>
              <a:rPr lang="en-US" sz="1400" dirty="0"/>
              <a:t>How might diversity and inclusion increase our ability to serve our mission?</a:t>
            </a:r>
          </a:p>
          <a:p>
            <a:pPr marL="228517" indent="-228517">
              <a:buFont typeface="+mj-lt"/>
              <a:buAutoNum type="arabicPeriod"/>
            </a:pPr>
            <a:r>
              <a:rPr lang="en-US" sz="1400" dirty="0"/>
              <a:t>What are the potential points of contention or resistance related to diversity?</a:t>
            </a:r>
          </a:p>
          <a:p>
            <a:pPr marL="228517" indent="-228517">
              <a:buFont typeface="+mj-lt"/>
              <a:buAutoNum type="arabicPeriod"/>
            </a:pPr>
            <a:r>
              <a:rPr lang="en-US" sz="1400" dirty="0"/>
              <a:t>Can our practices, traditions, or culture be perceived as biased or unwelcoming?</a:t>
            </a:r>
          </a:p>
          <a:p>
            <a:pPr marL="228517" indent="-228517">
              <a:buFont typeface="+mj-lt"/>
              <a:buAutoNum type="arabicPeriod"/>
            </a:pPr>
            <a:r>
              <a:rPr lang="en-US" sz="1400" dirty="0"/>
              <a:t>What, if anything, will we have to change in order to become more diverse and inclusive? </a:t>
            </a:r>
          </a:p>
          <a:p>
            <a:pPr marL="228517" indent="-228517">
              <a:buFont typeface="+mj-lt"/>
              <a:buAutoNum type="arabicPeriod"/>
            </a:pPr>
            <a:r>
              <a:rPr lang="en-US" sz="1400" dirty="0"/>
              <a:t>Is our chief executive committed to inclusiveness? If so, how has this been demonstrated?</a:t>
            </a:r>
          </a:p>
          <a:p>
            <a:pPr marL="228517" indent="-228517">
              <a:buFont typeface="+mj-lt"/>
              <a:buAutoNum type="arabicPeriod"/>
            </a:pPr>
            <a:r>
              <a:rPr lang="en-US" sz="1400" dirty="0"/>
              <a:t>Is the board committed to inclusiveness? If so, how has this been demonstrated?</a:t>
            </a:r>
          </a:p>
          <a:p>
            <a:pPr marL="228517" indent="-228517">
              <a:buFont typeface="+mj-lt"/>
              <a:buAutoNum type="arabicPeriod"/>
            </a:pPr>
            <a:r>
              <a:rPr lang="en-US" sz="1400" dirty="0"/>
              <a:t> What are the elephants in the room?</a:t>
            </a:r>
          </a:p>
          <a:p>
            <a:endParaRPr lang="en-US" sz="1400"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8</a:t>
            </a:fld>
            <a:endParaRPr lang="en-US" dirty="0"/>
          </a:p>
        </p:txBody>
      </p:sp>
    </p:spTree>
    <p:extLst>
      <p:ext uri="{BB962C8B-B14F-4D97-AF65-F5344CB8AC3E}">
        <p14:creationId xmlns:p14="http://schemas.microsoft.com/office/powerpoint/2010/main" val="2063611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581BA37-1CD1-4D92-AF89-6EC99450BC60}" type="slidenum">
              <a:rPr lang="en-US" smtClean="0"/>
              <a:pPr>
                <a:defRPr/>
              </a:pPr>
              <a:t>10</a:t>
            </a:fld>
            <a:endParaRPr lang="en-US" dirty="0"/>
          </a:p>
        </p:txBody>
      </p:sp>
    </p:spTree>
    <p:extLst>
      <p:ext uri="{BB962C8B-B14F-4D97-AF65-F5344CB8AC3E}">
        <p14:creationId xmlns:p14="http://schemas.microsoft.com/office/powerpoint/2010/main" val="3554035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Master" Target="../slideMasters/slideMaster1.xml"/><Relationship Id="rId1" Type="http://schemas.openxmlformats.org/officeDocument/2006/relationships/themeOverride" Target="../theme/themeOverride2.xml"/><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629"/>
            <a:ext cx="9144000" cy="6858000"/>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014133" y="4036219"/>
            <a:ext cx="3115734" cy="914400"/>
          </a:xfrm>
          <a:prstGeom prst="rect">
            <a:avLst/>
          </a:prstGeom>
        </p:spPr>
      </p:pic>
    </p:spTree>
    <p:extLst>
      <p:ext uri="{BB962C8B-B14F-4D97-AF65-F5344CB8AC3E}">
        <p14:creationId xmlns:p14="http://schemas.microsoft.com/office/powerpoint/2010/main" val="2743037782"/>
      </p:ext>
    </p:extLst>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774826"/>
            <a:ext cx="8229600" cy="4625975"/>
          </a:xfrm>
          <a:prstGeom prst="rect">
            <a:avLst/>
          </a:prstGeo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9CE3076B-6647-4FFC-905D-8B5A1CF96DAB}" type="slidenum">
              <a:rPr lang="en-US"/>
              <a:pPr>
                <a:defRPr/>
              </a:pPr>
              <a:t>‹#›</a:t>
            </a:fld>
            <a:endParaRPr lang="en-US"/>
          </a:p>
        </p:txBody>
      </p:sp>
    </p:spTree>
    <p:extLst>
      <p:ext uri="{BB962C8B-B14F-4D97-AF65-F5344CB8AC3E}">
        <p14:creationId xmlns:p14="http://schemas.microsoft.com/office/powerpoint/2010/main" val="568181840"/>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74826"/>
            <a:ext cx="8229600" cy="46259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C68ABE8C-4AB5-4432-B7D0-2023A2A0081F}" type="slidenum">
              <a:rPr lang="en-US"/>
              <a:pPr>
                <a:defRPr/>
              </a:pPr>
              <a:t>‹#›</a:t>
            </a:fld>
            <a:endParaRPr lang="en-US"/>
          </a:p>
        </p:txBody>
      </p:sp>
    </p:spTree>
    <p:extLst>
      <p:ext uri="{BB962C8B-B14F-4D97-AF65-F5344CB8AC3E}">
        <p14:creationId xmlns:p14="http://schemas.microsoft.com/office/powerpoint/2010/main" val="3572200490"/>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9"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5" name="Rectangle 4"/>
          <p:cNvSpPr/>
          <p:nvPr/>
        </p:nvSpPr>
        <p:spPr bwMode="ltGray">
          <a:xfrm>
            <a:off x="6648451"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2" name="Vertical Title 1"/>
          <p:cNvSpPr>
            <a:spLocks noGrp="1"/>
          </p:cNvSpPr>
          <p:nvPr>
            <p:ph type="title" orient="vert"/>
          </p:nvPr>
        </p:nvSpPr>
        <p:spPr>
          <a:xfrm>
            <a:off x="6781800" y="274640"/>
            <a:ext cx="1905000" cy="5851525"/>
          </a:xfrm>
          <a:prstGeom prst="rect">
            <a:avLst/>
          </a:prstGeo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1"/>
            <a:ext cx="6019800" cy="5851525"/>
          </a:xfrm>
          <a:prstGeom prst="rect">
            <a:avLst/>
          </a:prstGeo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9"/>
            <a:ext cx="3836987"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7AFE6231-B1A7-4C70-A130-24ED284583E7}" type="slidenum">
              <a:rPr lang="en-US"/>
              <a:pPr>
                <a:defRPr/>
              </a:pPr>
              <a:t>‹#›</a:t>
            </a:fld>
            <a:endParaRPr lang="en-US"/>
          </a:p>
        </p:txBody>
      </p:sp>
    </p:spTree>
    <p:extLst>
      <p:ext uri="{BB962C8B-B14F-4D97-AF65-F5344CB8AC3E}">
        <p14:creationId xmlns:p14="http://schemas.microsoft.com/office/powerpoint/2010/main" val="2557182335"/>
      </p:ext>
    </p:extLst>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3"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06212C98-A984-4EAC-9852-9BD015D329AA}" type="slidenum">
              <a:rPr lang="en-US"/>
              <a:pPr>
                <a:defRPr/>
              </a:pPr>
              <a:t>‹#›</a:t>
            </a:fld>
            <a:endParaRPr lang="en-US"/>
          </a:p>
        </p:txBody>
      </p:sp>
    </p:spTree>
    <p:extLst>
      <p:ext uri="{BB962C8B-B14F-4D97-AF65-F5344CB8AC3E}">
        <p14:creationId xmlns:p14="http://schemas.microsoft.com/office/powerpoint/2010/main" val="529332072"/>
      </p:ext>
    </p:extLst>
  </p:cSld>
  <p:clrMapOvr>
    <a:masterClrMapping/>
  </p:clrMapOvr>
  <p:transition>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414E0BF1-54D7-45B6-BF24-BFC86DBF9F21}" type="slidenum">
              <a:rPr lang="en-US"/>
              <a:pPr>
                <a:defRPr/>
              </a:pPr>
              <a:t>‹#›</a:t>
            </a:fld>
            <a:endParaRPr lang="en-US"/>
          </a:p>
        </p:txBody>
      </p:sp>
    </p:spTree>
    <p:extLst>
      <p:ext uri="{BB962C8B-B14F-4D97-AF65-F5344CB8AC3E}">
        <p14:creationId xmlns:p14="http://schemas.microsoft.com/office/powerpoint/2010/main" val="2509649378"/>
      </p:ext>
    </p:extLst>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477000"/>
            <a:ext cx="2133600" cy="274638"/>
          </a:xfrm>
          <a:prstGeom prst="rect">
            <a:avLst/>
          </a:prstGeom>
        </p:spPr>
        <p:txBody>
          <a:bodyPr/>
          <a:lstStyle/>
          <a:p>
            <a:pPr>
              <a:defRPr/>
            </a:pPr>
            <a:endParaRPr lang="en-US"/>
          </a:p>
        </p:txBody>
      </p:sp>
      <p:sp>
        <p:nvSpPr>
          <p:cNvPr id="4" name="Footer Placeholder 3"/>
          <p:cNvSpPr>
            <a:spLocks noGrp="1"/>
          </p:cNvSpPr>
          <p:nvPr>
            <p:ph type="ftr" sz="quarter" idx="11"/>
          </p:nvPr>
        </p:nvSpPr>
        <p:spPr>
          <a:xfrm>
            <a:off x="2640014" y="6477000"/>
            <a:ext cx="5508625" cy="274638"/>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204201" y="6477000"/>
            <a:ext cx="733425" cy="274638"/>
          </a:xfrm>
          <a:prstGeom prst="rect">
            <a:avLst/>
          </a:prstGeom>
        </p:spPr>
        <p:txBody>
          <a:bodyPr/>
          <a:lstStyle/>
          <a:p>
            <a:pPr>
              <a:defRPr/>
            </a:pPr>
            <a:fld id="{D7437E79-1983-47F5-8DF9-877B78B3B896}" type="slidenum">
              <a:rPr lang="en-US" smtClean="0"/>
              <a:pPr>
                <a:defRPr/>
              </a:pPr>
              <a:t>‹#›</a:t>
            </a:fld>
            <a:endParaRPr lang="en-US"/>
          </a:p>
        </p:txBody>
      </p:sp>
    </p:spTree>
    <p:extLst>
      <p:ext uri="{BB962C8B-B14F-4D97-AF65-F5344CB8AC3E}">
        <p14:creationId xmlns:p14="http://schemas.microsoft.com/office/powerpoint/2010/main" val="401054729"/>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485900"/>
          </a:xfrm>
          <a:prstGeom prst="rect">
            <a:avLst/>
          </a:prstGeom>
        </p:spPr>
      </p:pic>
      <p:sp>
        <p:nvSpPr>
          <p:cNvPr id="13"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odyPr>
          <a:lstStyle>
            <a:extLst/>
          </a:lstStyle>
          <a:p>
            <a:r>
              <a:rPr lang="en-US" dirty="0" smtClean="0"/>
              <a:t>Click to edit Master title style</a:t>
            </a:r>
            <a:endParaRPr lang="en-US" dirty="0"/>
          </a:p>
        </p:txBody>
      </p:sp>
      <p:sp>
        <p:nvSpPr>
          <p:cNvPr id="14" name="Text Placeholder 2"/>
          <p:cNvSpPr>
            <a:spLocks noGrp="1"/>
          </p:cNvSpPr>
          <p:nvPr>
            <p:ph idx="1"/>
          </p:nvPr>
        </p:nvSpPr>
        <p:spPr bwMode="auto">
          <a:xfrm>
            <a:off x="457200" y="1774826"/>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Slide Number Placeholder 5"/>
          <p:cNvSpPr>
            <a:spLocks noGrp="1"/>
          </p:cNvSpPr>
          <p:nvPr>
            <p:ph type="sldNum" sz="quarter" idx="4"/>
          </p:nvPr>
        </p:nvSpPr>
        <p:spPr>
          <a:xfrm>
            <a:off x="8258175" y="6430962"/>
            <a:ext cx="733425" cy="274638"/>
          </a:xfrm>
          <a:prstGeom prst="rect">
            <a:avLst/>
          </a:prstGeom>
        </p:spPr>
        <p:txBody>
          <a:bodyPr vert="horz" bIns="0" rtlCol="0" anchor="b"/>
          <a:lstStyle>
            <a:lvl1pPr algn="r" eaLnBrk="1" latinLnBrk="0" hangingPunct="1">
              <a:defRPr kumimoji="0" sz="1200" i="0">
                <a:solidFill>
                  <a:schemeClr val="tx1"/>
                </a:solidFill>
                <a:latin typeface="Arial" charset="0"/>
              </a:defRPr>
            </a:lvl1pPr>
            <a:extLst/>
          </a:lstStyle>
          <a:p>
            <a:pPr>
              <a:defRPr/>
            </a:pPr>
            <a:fld id="{85032873-F49A-49D7-8F82-64CD587B774C}" type="slidenum">
              <a:rPr lang="en-US" smtClean="0"/>
              <a:t>‹#›</a:t>
            </a:fld>
            <a:endParaRPr lang="en-US" dirty="0"/>
          </a:p>
        </p:txBody>
      </p:sp>
    </p:spTree>
    <p:extLst>
      <p:ext uri="{BB962C8B-B14F-4D97-AF65-F5344CB8AC3E}">
        <p14:creationId xmlns:p14="http://schemas.microsoft.com/office/powerpoint/2010/main" val="1262141530"/>
      </p:ext>
    </p:extLst>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tx1"/>
        </a:solidFill>
        <a:effectLst/>
      </p:bgPr>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1485900"/>
          </a:xfrm>
          <a:prstGeom prst="rect">
            <a:avLst/>
          </a:prstGeom>
        </p:spPr>
      </p:pic>
      <p:sp>
        <p:nvSpPr>
          <p:cNvPr id="13"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odyPr>
          <a:lstStyle>
            <a:lvl1pPr>
              <a:defRPr>
                <a:solidFill>
                  <a:schemeClr val="tx1"/>
                </a:solidFill>
              </a:defRPr>
            </a:lvl1pPr>
            <a:extLst/>
          </a:lstStyle>
          <a:p>
            <a:r>
              <a:rPr lang="en-US" dirty="0" smtClean="0"/>
              <a:t>Click to edit Master title style</a:t>
            </a:r>
            <a:endParaRPr lang="en-US" dirty="0"/>
          </a:p>
        </p:txBody>
      </p:sp>
      <p:sp>
        <p:nvSpPr>
          <p:cNvPr id="14" name="Text Placeholder 2"/>
          <p:cNvSpPr>
            <a:spLocks noGrp="1"/>
          </p:cNvSpPr>
          <p:nvPr>
            <p:ph idx="1"/>
          </p:nvPr>
        </p:nvSpPr>
        <p:spPr bwMode="auto">
          <a:xfrm>
            <a:off x="457200" y="1774826"/>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Slide Number Placeholder 5"/>
          <p:cNvSpPr>
            <a:spLocks noGrp="1"/>
          </p:cNvSpPr>
          <p:nvPr>
            <p:ph type="sldNum" sz="quarter" idx="4"/>
          </p:nvPr>
        </p:nvSpPr>
        <p:spPr>
          <a:xfrm>
            <a:off x="8258175" y="6430962"/>
            <a:ext cx="733425" cy="274638"/>
          </a:xfrm>
          <a:prstGeom prst="rect">
            <a:avLst/>
          </a:prstGeom>
        </p:spPr>
        <p:txBody>
          <a:bodyPr vert="horz" bIns="0" rtlCol="0" anchor="b"/>
          <a:lstStyle>
            <a:lvl1pPr algn="r" eaLnBrk="1" latinLnBrk="0" hangingPunct="1">
              <a:defRPr kumimoji="0" sz="1200" i="0">
                <a:solidFill>
                  <a:schemeClr val="bg1"/>
                </a:solidFill>
                <a:latin typeface="Arial" charset="0"/>
              </a:defRPr>
            </a:lvl1pPr>
            <a:extLst/>
          </a:lstStyle>
          <a:p>
            <a:pPr>
              <a:defRPr/>
            </a:pPr>
            <a:fld id="{D7437E79-1983-47F5-8DF9-877B78B3B896}" type="slidenum">
              <a:rPr lang="en-US" smtClean="0"/>
              <a:pPr>
                <a:defRPr/>
              </a:pPr>
              <a:t>‹#›</a:t>
            </a:fld>
            <a:endParaRPr lang="en-US" dirty="0"/>
          </a:p>
        </p:txBody>
      </p:sp>
      <p:pic>
        <p:nvPicPr>
          <p:cNvPr id="16" name="Picture 7" descr="\\bdsrcdata\New Data\BDS RESOURCES &amp; FORMS\BdS Fonts_Stand_Logo_Stationery\ BoardSource Logos\Two Color\BSlogo_2C.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9549" y="6096000"/>
            <a:ext cx="1924051"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2969951"/>
      </p:ext>
    </p:extLst>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a:prstGeom prst="rect">
            <a:avLst/>
          </a:prstGeo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6"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3E5C2490-9EAC-407E-A6BE-876BDFBD7487}" type="slidenum">
              <a:rPr lang="en-US"/>
              <a:pPr>
                <a:defRPr/>
              </a:pPr>
              <a:t>‹#›</a:t>
            </a:fld>
            <a:endParaRPr lang="en-US"/>
          </a:p>
        </p:txBody>
      </p:sp>
    </p:spTree>
    <p:extLst>
      <p:ext uri="{BB962C8B-B14F-4D97-AF65-F5344CB8AC3E}">
        <p14:creationId xmlns:p14="http://schemas.microsoft.com/office/powerpoint/2010/main" val="3063452841"/>
      </p:ext>
    </p:extLst>
  </p:cSld>
  <p:clrMapOvr>
    <a:masterClrMapping/>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1" y="1698988"/>
            <a:ext cx="4040188" cy="715355"/>
          </a:xfrm>
          <a:prstGeom prst="rect">
            <a:avLst/>
          </a:prstGeo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1" y="2449512"/>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698988"/>
            <a:ext cx="4041775" cy="715355"/>
          </a:xfrm>
          <a:prstGeom prst="rect">
            <a:avLst/>
          </a:prstGeo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6" y="2449512"/>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8"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C63B80D4-DF85-4F8E-A5B9-3D84067DB517}" type="slidenum">
              <a:rPr lang="en-US"/>
              <a:pPr>
                <a:defRPr/>
              </a:pPr>
              <a:t>‹#›</a:t>
            </a:fld>
            <a:endParaRPr lang="en-US"/>
          </a:p>
        </p:txBody>
      </p:sp>
    </p:spTree>
    <p:extLst>
      <p:ext uri="{BB962C8B-B14F-4D97-AF65-F5344CB8AC3E}">
        <p14:creationId xmlns:p14="http://schemas.microsoft.com/office/powerpoint/2010/main" val="3472031515"/>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a:prstGeom prst="rect">
            <a:avLst/>
          </a:prstGeom>
        </p:spPr>
        <p:txBody>
          <a:bodyPr/>
          <a:lstStyle>
            <a:extLst/>
          </a:lstStyle>
          <a:p>
            <a:r>
              <a:rPr lang="en-US" dirty="0" smtClean="0"/>
              <a:t>Click to edit Master title style</a:t>
            </a:r>
            <a:endParaRPr lang="en-US" dirty="0"/>
          </a:p>
        </p:txBody>
      </p:sp>
      <p:sp>
        <p:nvSpPr>
          <p:cNvPr id="3"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4" name="Footer Placeholder 4"/>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182926AF-50EF-429C-AC9C-3D751556DD4E}" type="slidenum">
              <a:rPr lang="en-US"/>
              <a:pPr>
                <a:defRPr/>
              </a:pPr>
              <a:t>‹#›</a:t>
            </a:fld>
            <a:endParaRPr lang="en-US"/>
          </a:p>
        </p:txBody>
      </p:sp>
    </p:spTree>
    <p:extLst>
      <p:ext uri="{BB962C8B-B14F-4D97-AF65-F5344CB8AC3E}">
        <p14:creationId xmlns:p14="http://schemas.microsoft.com/office/powerpoint/2010/main" val="1271919256"/>
      </p:ext>
    </p:extLst>
  </p:cSld>
  <p:clrMapOvr>
    <a:masterClrMapping/>
  </p:clrMapOvr>
  <p:transition>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3" name="Footer Placeholder 2"/>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EF4CABC5-C6C2-4EF6-A7A4-E13688F17338}" type="slidenum">
              <a:rPr lang="en-US"/>
              <a:pPr>
                <a:defRPr/>
              </a:pPr>
              <a:t>‹#›</a:t>
            </a:fld>
            <a:endParaRPr lang="en-US"/>
          </a:p>
        </p:txBody>
      </p:sp>
    </p:spTree>
    <p:extLst>
      <p:ext uri="{BB962C8B-B14F-4D97-AF65-F5344CB8AC3E}">
        <p14:creationId xmlns:p14="http://schemas.microsoft.com/office/powerpoint/2010/main" val="1022056060"/>
      </p:ext>
    </p:extLst>
  </p:cSld>
  <p:clrMapOvr>
    <a:masterClrMapping/>
  </p:clrMapOvr>
  <p:transition>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0" y="1436689"/>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6" name="Rectangle 5"/>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7" name="Rectangle 6"/>
          <p:cNvSpPr/>
          <p:nvPr/>
        </p:nvSpPr>
        <p:spPr bwMode="invGray">
          <a:xfrm>
            <a:off x="2855914" y="1"/>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8" name="Rectangle 7"/>
          <p:cNvSpPr/>
          <p:nvPr/>
        </p:nvSpPr>
        <p:spPr bwMode="invGray">
          <a:xfrm>
            <a:off x="2855914" y="1"/>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2" name="Title 1"/>
          <p:cNvSpPr>
            <a:spLocks noGrp="1"/>
          </p:cNvSpPr>
          <p:nvPr>
            <p:ph type="title"/>
          </p:nvPr>
        </p:nvSpPr>
        <p:spPr>
          <a:xfrm>
            <a:off x="167839" y="152400"/>
            <a:ext cx="2523744" cy="978408"/>
          </a:xfrm>
          <a:prstGeom prst="rect">
            <a:avLst/>
          </a:prstGeo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8" y="1743134"/>
            <a:ext cx="5920641" cy="455888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9" y="1730018"/>
            <a:ext cx="2468880" cy="4572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9" name="Date Placeholder 4"/>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10" name="Footer Placeholder 5"/>
          <p:cNvSpPr>
            <a:spLocks noGrp="1"/>
          </p:cNvSpPr>
          <p:nvPr>
            <p:ph type="ftr" sz="quarter" idx="11"/>
          </p:nvPr>
        </p:nvSpPr>
        <p:spPr>
          <a:xfrm>
            <a:off x="2640014" y="6477000"/>
            <a:ext cx="5508625" cy="274638"/>
          </a:xfrm>
          <a:prstGeom prst="rect">
            <a:avLst/>
          </a:prstGeom>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204201" y="6477000"/>
            <a:ext cx="733425" cy="274638"/>
          </a:xfrm>
          <a:prstGeom prst="rect">
            <a:avLst/>
          </a:prstGeom>
        </p:spPr>
        <p:txBody>
          <a:bodyPr/>
          <a:lstStyle>
            <a:lvl1pPr>
              <a:defRPr/>
            </a:lvl1pPr>
          </a:lstStyle>
          <a:p>
            <a:pPr>
              <a:defRPr/>
            </a:pPr>
            <a:fld id="{F05032D2-DA3C-4160-8173-EDB7C0A3F12F}" type="slidenum">
              <a:rPr lang="en-US"/>
              <a:pPr>
                <a:defRPr/>
              </a:pPr>
              <a:t>‹#›</a:t>
            </a:fld>
            <a:endParaRPr lang="en-US"/>
          </a:p>
        </p:txBody>
      </p:sp>
    </p:spTree>
    <p:extLst>
      <p:ext uri="{BB962C8B-B14F-4D97-AF65-F5344CB8AC3E}">
        <p14:creationId xmlns:p14="http://schemas.microsoft.com/office/powerpoint/2010/main" val="1549769727"/>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bwMode="invGray">
          <a:xfrm>
            <a:off x="0" y="1436689"/>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6" name="Rectangle 5"/>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7" name="Rectangle 6"/>
          <p:cNvSpPr/>
          <p:nvPr/>
        </p:nvSpPr>
        <p:spPr>
          <a:xfrm>
            <a:off x="2855914"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8" name="Rectangle 7"/>
          <p:cNvSpPr/>
          <p:nvPr/>
        </p:nvSpPr>
        <p:spPr bwMode="invGray">
          <a:xfrm>
            <a:off x="2855914"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eaLnBrk="1" hangingPunct="1">
              <a:defRPr/>
            </a:pPr>
            <a:endParaRPr lang="en-US" sz="1800" i="0"/>
          </a:p>
        </p:txBody>
      </p:sp>
      <p:sp>
        <p:nvSpPr>
          <p:cNvPr id="2" name="Title 1"/>
          <p:cNvSpPr>
            <a:spLocks noGrp="1"/>
          </p:cNvSpPr>
          <p:nvPr>
            <p:ph type="title"/>
          </p:nvPr>
        </p:nvSpPr>
        <p:spPr>
          <a:xfrm>
            <a:off x="164593" y="155448"/>
            <a:ext cx="2525151" cy="978408"/>
          </a:xfrm>
          <a:prstGeom prst="rect">
            <a:avLst/>
          </a:prstGeo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prstGeom prst="rect">
            <a:avLst/>
          </a:prstGeo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9" name="Date Placeholder 4"/>
          <p:cNvSpPr>
            <a:spLocks noGrp="1"/>
          </p:cNvSpPr>
          <p:nvPr>
            <p:ph type="dt" sz="half" idx="10"/>
          </p:nvPr>
        </p:nvSpPr>
        <p:spPr>
          <a:xfrm>
            <a:off x="165100" y="1169988"/>
            <a:ext cx="2522539" cy="201612"/>
          </a:xfrm>
          <a:prstGeom prst="rect">
            <a:avLst/>
          </a:prstGeom>
        </p:spPr>
        <p:txBody>
          <a:bodyPr/>
          <a:lstStyle>
            <a:lvl1pPr>
              <a:defRPr/>
            </a:lvl1pPr>
          </a:lstStyle>
          <a:p>
            <a:pPr>
              <a:defRPr/>
            </a:pPr>
            <a:endParaRPr lang="en-US"/>
          </a:p>
        </p:txBody>
      </p:sp>
      <p:sp>
        <p:nvSpPr>
          <p:cNvPr id="10" name="Footer Placeholder 5"/>
          <p:cNvSpPr>
            <a:spLocks noGrp="1"/>
          </p:cNvSpPr>
          <p:nvPr>
            <p:ph type="ftr" sz="quarter" idx="11"/>
          </p:nvPr>
        </p:nvSpPr>
        <p:spPr>
          <a:xfrm>
            <a:off x="3035301" y="1169988"/>
            <a:ext cx="5194300" cy="201612"/>
          </a:xfrm>
          <a:prstGeom prst="rect">
            <a:avLst/>
          </a:prstGeom>
        </p:spPr>
        <p:txBody>
          <a:bodyPr/>
          <a:lstStyle>
            <a:lvl1pPr>
              <a:defRPr>
                <a:solidFill>
                  <a:schemeClr val="bg1">
                    <a:shade val="50000"/>
                  </a:schemeClr>
                </a:solidFill>
              </a:defRPr>
            </a:lvl1pPr>
          </a:lstStyle>
          <a:p>
            <a:pPr>
              <a:defRPr/>
            </a:pPr>
            <a:endParaRPr lang="en-US"/>
          </a:p>
        </p:txBody>
      </p:sp>
      <p:sp>
        <p:nvSpPr>
          <p:cNvPr id="11" name="Slide Number Placeholder 6"/>
          <p:cNvSpPr>
            <a:spLocks noGrp="1"/>
          </p:cNvSpPr>
          <p:nvPr>
            <p:ph type="sldNum" sz="quarter" idx="12"/>
          </p:nvPr>
        </p:nvSpPr>
        <p:spPr>
          <a:xfrm>
            <a:off x="8339140" y="1169988"/>
            <a:ext cx="733425" cy="201612"/>
          </a:xfrm>
          <a:prstGeom prst="rect">
            <a:avLst/>
          </a:prstGeom>
        </p:spPr>
        <p:txBody>
          <a:bodyPr/>
          <a:lstStyle>
            <a:lvl1pPr>
              <a:defRPr/>
            </a:lvl1pPr>
          </a:lstStyle>
          <a:p>
            <a:pPr>
              <a:defRPr/>
            </a:pPr>
            <a:fld id="{F6E8B1ED-02FA-460D-835F-F02A77963D66}" type="slidenum">
              <a:rPr lang="en-US"/>
              <a:pPr>
                <a:defRPr/>
              </a:pPr>
              <a:t>‹#›</a:t>
            </a:fld>
            <a:endParaRPr lang="en-US"/>
          </a:p>
        </p:txBody>
      </p:sp>
    </p:spTree>
    <p:extLst>
      <p:ext uri="{BB962C8B-B14F-4D97-AF65-F5344CB8AC3E}">
        <p14:creationId xmlns:p14="http://schemas.microsoft.com/office/powerpoint/2010/main" val="3801830205"/>
      </p:ext>
    </p:extLst>
  </p:cSld>
  <p:clrMapOvr>
    <a:overrideClrMapping bg1="lt1" tx1="dk1" bg2="lt2" tx2="dk2" accent1="accent1" accent2="accent2" accent3="accent3" accent4="accent4" accent5="accent5" accent6="accent6" hlink="hlink" folHlink="folHlink"/>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0" y="0"/>
            <a:ext cx="9144000" cy="1485900"/>
          </a:xfrm>
          <a:prstGeom prst="rect">
            <a:avLst/>
          </a:prstGeom>
        </p:spPr>
      </p:pic>
      <p:sp>
        <p:nvSpPr>
          <p:cNvPr id="18"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odyPr>
          <a:lstStyle>
            <a:extLst/>
          </a:lstStyle>
          <a:p>
            <a:r>
              <a:rPr lang="en-US" dirty="0" smtClean="0"/>
              <a:t>Click to edit Master title style</a:t>
            </a:r>
            <a:endParaRPr lang="en-US" dirty="0"/>
          </a:p>
        </p:txBody>
      </p:sp>
      <p:sp>
        <p:nvSpPr>
          <p:cNvPr id="19" name="Text Placeholder 2"/>
          <p:cNvSpPr>
            <a:spLocks noGrp="1"/>
          </p:cNvSpPr>
          <p:nvPr>
            <p:ph type="body" idx="1"/>
          </p:nvPr>
        </p:nvSpPr>
        <p:spPr bwMode="auto">
          <a:xfrm>
            <a:off x="457200" y="1774826"/>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0" name="Slide Number Placeholder 5"/>
          <p:cNvSpPr>
            <a:spLocks noGrp="1"/>
          </p:cNvSpPr>
          <p:nvPr>
            <p:ph type="sldNum" sz="quarter" idx="4"/>
          </p:nvPr>
        </p:nvSpPr>
        <p:spPr>
          <a:xfrm>
            <a:off x="8258175" y="6430962"/>
            <a:ext cx="733425" cy="274638"/>
          </a:xfrm>
          <a:prstGeom prst="rect">
            <a:avLst/>
          </a:prstGeom>
        </p:spPr>
        <p:txBody>
          <a:bodyPr vert="horz" bIns="0" rtlCol="0" anchor="b"/>
          <a:lstStyle>
            <a:lvl1pPr algn="r" eaLnBrk="1" latinLnBrk="0" hangingPunct="1">
              <a:defRPr kumimoji="0" sz="1200" i="0">
                <a:solidFill>
                  <a:schemeClr val="tx1"/>
                </a:solidFill>
                <a:latin typeface="Arial" charset="0"/>
              </a:defRPr>
            </a:lvl1pPr>
            <a:extLst/>
          </a:lstStyle>
          <a:p>
            <a:pPr>
              <a:defRPr/>
            </a:pPr>
            <a:fld id="{D7437E79-1983-47F5-8DF9-877B78B3B896}" type="slidenum">
              <a:rPr lang="en-US" smtClean="0"/>
              <a:pPr>
                <a:defRPr/>
              </a:pPr>
              <a:t>‹#›</a:t>
            </a:fld>
            <a:endParaRPr lang="en-US" dirty="0"/>
          </a:p>
        </p:txBody>
      </p:sp>
      <p:pic>
        <p:nvPicPr>
          <p:cNvPr id="21" name="Picture 7" descr="\\bdsrcdata\New Data\BDS RESOURCES &amp; FORMS\BdS Fonts_Stand_Logo_Stationery\ BoardSource Logos\Two Color\BSlogo_2C.jp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76200" y="6400800"/>
            <a:ext cx="1466851" cy="42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54" r:id="rId4"/>
    <p:sldLayoutId id="2147483855" r:id="rId5"/>
    <p:sldLayoutId id="2147483856" r:id="rId6"/>
    <p:sldLayoutId id="2147483864" r:id="rId7"/>
    <p:sldLayoutId id="2147483865" r:id="rId8"/>
    <p:sldLayoutId id="2147483866" r:id="rId9"/>
    <p:sldLayoutId id="2147483857" r:id="rId10"/>
    <p:sldLayoutId id="2147483858" r:id="rId11"/>
    <p:sldLayoutId id="2147483867" r:id="rId12"/>
    <p:sldLayoutId id="2147483859" r:id="rId13"/>
    <p:sldLayoutId id="2147483860" r:id="rId14"/>
    <p:sldLayoutId id="2147483868" r:id="rId15"/>
  </p:sldLayoutIdLst>
  <p:transition>
    <p:random/>
  </p:transition>
  <p:timing>
    <p:tnLst>
      <p:par>
        <p:cTn id="1" dur="indefinite" restart="never" nodeType="tmRoot"/>
      </p:par>
    </p:tnLst>
  </p:timing>
  <p:txStyles>
    <p:titleStyle>
      <a:lvl1pPr algn="l" rtl="0" eaLnBrk="0" fontAlgn="base" hangingPunct="0">
        <a:spcBef>
          <a:spcPct val="0"/>
        </a:spcBef>
        <a:spcAft>
          <a:spcPct val="0"/>
        </a:spcAft>
        <a:defRPr sz="4500" b="1" kern="1200">
          <a:solidFill>
            <a:schemeClr val="bg1"/>
          </a:solidFill>
          <a:effectLst>
            <a:outerShdw blurRad="38100" dist="38100" dir="2700000" algn="tl">
              <a:srgbClr val="000000">
                <a:alpha val="43137"/>
              </a:srgbClr>
            </a:outerShdw>
          </a:effectLst>
          <a:latin typeface="+mj-lt"/>
          <a:ea typeface="+mj-ea"/>
          <a:cs typeface="+mj-cs"/>
        </a:defRPr>
      </a:lvl1pPr>
      <a:lvl2pPr algn="l" rtl="0" eaLnBrk="0" fontAlgn="base" hangingPunct="0">
        <a:spcBef>
          <a:spcPct val="0"/>
        </a:spcBef>
        <a:spcAft>
          <a:spcPct val="0"/>
        </a:spcAft>
        <a:defRPr sz="4500" b="1">
          <a:solidFill>
            <a:srgbClr val="E8C84C"/>
          </a:solidFill>
          <a:latin typeface="Corbel" pitchFamily="34" charset="0"/>
        </a:defRPr>
      </a:lvl2pPr>
      <a:lvl3pPr algn="l" rtl="0" eaLnBrk="0" fontAlgn="base" hangingPunct="0">
        <a:spcBef>
          <a:spcPct val="0"/>
        </a:spcBef>
        <a:spcAft>
          <a:spcPct val="0"/>
        </a:spcAft>
        <a:defRPr sz="4500" b="1">
          <a:solidFill>
            <a:srgbClr val="E8C84C"/>
          </a:solidFill>
          <a:latin typeface="Corbel" pitchFamily="34" charset="0"/>
        </a:defRPr>
      </a:lvl3pPr>
      <a:lvl4pPr algn="l" rtl="0" eaLnBrk="0" fontAlgn="base" hangingPunct="0">
        <a:spcBef>
          <a:spcPct val="0"/>
        </a:spcBef>
        <a:spcAft>
          <a:spcPct val="0"/>
        </a:spcAft>
        <a:defRPr sz="4500" b="1">
          <a:solidFill>
            <a:srgbClr val="E8C84C"/>
          </a:solidFill>
          <a:latin typeface="Corbel" pitchFamily="34" charset="0"/>
        </a:defRPr>
      </a:lvl4pPr>
      <a:lvl5pPr algn="l" rtl="0" eaLnBrk="0" fontAlgn="base" hangingPunct="0">
        <a:spcBef>
          <a:spcPct val="0"/>
        </a:spcBef>
        <a:spcAft>
          <a:spcPct val="0"/>
        </a:spcAft>
        <a:defRPr sz="4500" b="1">
          <a:solidFill>
            <a:srgbClr val="E8C84C"/>
          </a:solidFill>
          <a:latin typeface="Corbel" pitchFamily="34" charset="0"/>
        </a:defRPr>
      </a:lvl5pPr>
      <a:lvl6pPr marL="457200" algn="l" rtl="0" fontAlgn="base">
        <a:spcBef>
          <a:spcPct val="0"/>
        </a:spcBef>
        <a:spcAft>
          <a:spcPct val="0"/>
        </a:spcAft>
        <a:defRPr sz="4500" b="1">
          <a:solidFill>
            <a:srgbClr val="E8C84C"/>
          </a:solidFill>
          <a:latin typeface="Corbel" pitchFamily="34" charset="0"/>
        </a:defRPr>
      </a:lvl6pPr>
      <a:lvl7pPr marL="914400" algn="l" rtl="0" fontAlgn="base">
        <a:spcBef>
          <a:spcPct val="0"/>
        </a:spcBef>
        <a:spcAft>
          <a:spcPct val="0"/>
        </a:spcAft>
        <a:defRPr sz="4500" b="1">
          <a:solidFill>
            <a:srgbClr val="E8C84C"/>
          </a:solidFill>
          <a:latin typeface="Corbel" pitchFamily="34" charset="0"/>
        </a:defRPr>
      </a:lvl7pPr>
      <a:lvl8pPr marL="1371600" algn="l" rtl="0" fontAlgn="base">
        <a:spcBef>
          <a:spcPct val="0"/>
        </a:spcBef>
        <a:spcAft>
          <a:spcPct val="0"/>
        </a:spcAft>
        <a:defRPr sz="4500" b="1">
          <a:solidFill>
            <a:srgbClr val="E8C84C"/>
          </a:solidFill>
          <a:latin typeface="Corbel" pitchFamily="34" charset="0"/>
        </a:defRPr>
      </a:lvl8pPr>
      <a:lvl9pPr marL="1828800" algn="l" rtl="0" fontAlgn="base">
        <a:spcBef>
          <a:spcPct val="0"/>
        </a:spcBef>
        <a:spcAft>
          <a:spcPct val="0"/>
        </a:spcAft>
        <a:defRPr sz="4500" b="1">
          <a:solidFill>
            <a:srgbClr val="E8C84C"/>
          </a:solidFill>
          <a:latin typeface="Corbel" pitchFamily="34" charset="0"/>
        </a:defRPr>
      </a:lvl9pPr>
      <a:extLst/>
    </p:titleStyle>
    <p:bodyStyle>
      <a:lvl1pPr marL="438150" indent="-319088" algn="l" rtl="0" eaLnBrk="0" fontAlgn="base" hangingPunct="0">
        <a:spcBef>
          <a:spcPct val="0"/>
        </a:spcBef>
        <a:spcAft>
          <a:spcPct val="0"/>
        </a:spcAft>
        <a:buClrTx/>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Tx/>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Tx/>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Tx/>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Tx/>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hyperlink" Target="http://www.calendow.org/uploadedFiles/about/2012_TCE_ED_Data(1).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calendow.org/uploadedFiles/Learning/Diversity%20Audit%20Memo%20final.%20docx%5b1%5d.pdf" TargetMode="External"/><Relationship Id="rId4" Type="http://schemas.openxmlformats.org/officeDocument/2006/relationships/hyperlink" Target="http://www.calendow.org/uploadedFiles/Learning/TCE%20Diversity%20Audit%202013.pdf"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3" Type="http://schemas.openxmlformats.org/officeDocument/2006/relationships/hyperlink" Target="http://www.boardsource.org/"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hyperlink" Target="mailto:rhstacia@gmail.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ctrTitle" idx="4294967295"/>
          </p:nvPr>
        </p:nvSpPr>
        <p:spPr bwMode="auto">
          <a:xfrm>
            <a:off x="152400" y="76200"/>
            <a:ext cx="8763000" cy="403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45720" bIns="45720" numCol="1" anchorCtr="0" compatLnSpc="1">
            <a:prstTxWarp prst="textNoShape">
              <a:avLst/>
            </a:prstTxWarp>
            <a:normAutofit fontScale="90000"/>
          </a:bodyPr>
          <a:lstStyle/>
          <a:p>
            <a:pPr algn="ctr">
              <a:defRPr/>
            </a:pPr>
            <a:r>
              <a:rPr lang="en-US" sz="5400" dirty="0" smtClean="0">
                <a:solidFill>
                  <a:schemeClr val="tx1"/>
                </a:solidFill>
              </a:rPr>
              <a:t>Diversity &amp; Inclusion</a:t>
            </a:r>
            <a:br>
              <a:rPr lang="en-US" sz="5400" dirty="0" smtClean="0">
                <a:solidFill>
                  <a:schemeClr val="tx1"/>
                </a:solidFill>
              </a:rPr>
            </a:br>
            <a:r>
              <a:rPr lang="en-US" sz="4000" dirty="0">
                <a:solidFill>
                  <a:schemeClr val="tx1"/>
                </a:solidFill>
              </a:rPr>
              <a:t/>
            </a:r>
            <a:br>
              <a:rPr lang="en-US" sz="4000" dirty="0">
                <a:solidFill>
                  <a:schemeClr val="tx1"/>
                </a:solidFill>
              </a:rPr>
            </a:br>
            <a:r>
              <a:rPr lang="en-US" sz="4000" dirty="0" smtClean="0">
                <a:solidFill>
                  <a:schemeClr val="tx1"/>
                </a:solidFill>
              </a:rPr>
              <a:t>Young </a:t>
            </a:r>
            <a:r>
              <a:rPr lang="en-US" sz="4000" dirty="0" smtClean="0">
                <a:solidFill>
                  <a:schemeClr val="tx1"/>
                </a:solidFill>
              </a:rPr>
              <a:t>Audiences </a:t>
            </a:r>
            <a:r>
              <a:rPr lang="en-US" sz="4000" dirty="0" smtClean="0">
                <a:solidFill>
                  <a:schemeClr val="tx1"/>
                </a:solidFill>
              </a:rPr>
              <a:t>Arts</a:t>
            </a:r>
            <a:r>
              <a:rPr lang="en-US" sz="4000" dirty="0">
                <a:solidFill>
                  <a:schemeClr val="tx1"/>
                </a:solidFill>
              </a:rPr>
              <a:t> </a:t>
            </a:r>
            <a:r>
              <a:rPr lang="en-US" sz="4000" dirty="0" smtClean="0">
                <a:solidFill>
                  <a:schemeClr val="tx1"/>
                </a:solidFill>
              </a:rPr>
              <a:t>for Learning Conference</a:t>
            </a:r>
            <a:r>
              <a:rPr lang="en-US" sz="4000" dirty="0" smtClean="0">
                <a:solidFill>
                  <a:schemeClr val="tx1"/>
                </a:solidFill>
              </a:rPr>
              <a:t/>
            </a:r>
            <a:br>
              <a:rPr lang="en-US" sz="4000" dirty="0" smtClean="0">
                <a:solidFill>
                  <a:schemeClr val="tx1"/>
                </a:solidFill>
              </a:rPr>
            </a:br>
            <a:r>
              <a:rPr lang="en-US" sz="4000" dirty="0" smtClean="0">
                <a:solidFill>
                  <a:schemeClr val="tx1"/>
                </a:solidFill>
              </a:rPr>
              <a:t>November 21, 2014</a:t>
            </a:r>
            <a:r>
              <a:rPr lang="en-US" sz="5400" dirty="0" smtClean="0">
                <a:solidFill>
                  <a:schemeClr val="tx1"/>
                </a:solidFill>
              </a:rPr>
              <a:t> </a:t>
            </a:r>
            <a:br>
              <a:rPr lang="en-US" sz="5400" dirty="0" smtClean="0">
                <a:solidFill>
                  <a:schemeClr val="tx1"/>
                </a:solidFill>
              </a:rPr>
            </a:br>
            <a:endParaRPr lang="en-US" sz="5400" dirty="0" smtClean="0">
              <a:solidFill>
                <a:schemeClr val="tx1"/>
              </a:solidFill>
            </a:endParaRPr>
          </a:p>
        </p:txBody>
      </p:sp>
      <p:sp>
        <p:nvSpPr>
          <p:cNvPr id="5" name="Rectangle 3"/>
          <p:cNvSpPr txBox="1">
            <a:spLocks/>
          </p:cNvSpPr>
          <p:nvPr/>
        </p:nvSpPr>
        <p:spPr bwMode="auto">
          <a:xfrm>
            <a:off x="2971800" y="5181600"/>
            <a:ext cx="3124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Tx/>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Tx/>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Tx/>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Tx/>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Tx/>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3" indent="0" algn="ctr">
              <a:lnSpc>
                <a:spcPct val="80000"/>
              </a:lnSpc>
              <a:buFont typeface="Wingdings 2" pitchFamily="18" charset="2"/>
              <a:buNone/>
            </a:pPr>
            <a:r>
              <a:rPr lang="en-US" sz="1200" i="0" dirty="0" smtClean="0">
                <a:solidFill>
                  <a:schemeClr val="bg1"/>
                </a:solidFill>
                <a:cs typeface="Arial" charset="0"/>
              </a:rPr>
              <a:t>© </a:t>
            </a:r>
            <a:r>
              <a:rPr lang="en-US" sz="1200" i="0" dirty="0" smtClean="0">
                <a:solidFill>
                  <a:schemeClr val="bg1"/>
                </a:solidFill>
              </a:rPr>
              <a:t>2013 BoardSource. </a:t>
            </a:r>
            <a:br>
              <a:rPr lang="en-US" sz="1200" i="0" dirty="0" smtClean="0">
                <a:solidFill>
                  <a:schemeClr val="bg1"/>
                </a:solidFill>
              </a:rPr>
            </a:br>
            <a:r>
              <a:rPr lang="en-US" sz="1200" i="0" dirty="0" smtClean="0">
                <a:solidFill>
                  <a:schemeClr val="bg1"/>
                </a:solidFill>
              </a:rPr>
              <a:t>Not to be distributed or reproduced without the express permission of BoardSource.</a:t>
            </a:r>
          </a:p>
          <a:p>
            <a:pPr marL="119063" indent="0" algn="ctr">
              <a:lnSpc>
                <a:spcPct val="80000"/>
              </a:lnSpc>
              <a:buFont typeface="Wingdings 2" pitchFamily="18" charset="2"/>
              <a:buNone/>
            </a:pPr>
            <a:endParaRPr lang="en-US" sz="1800" dirty="0" smtClean="0"/>
          </a:p>
        </p:txBody>
      </p:sp>
    </p:spTree>
    <p:extLst>
      <p:ext uri="{BB962C8B-B14F-4D97-AF65-F5344CB8AC3E}">
        <p14:creationId xmlns:p14="http://schemas.microsoft.com/office/powerpoint/2010/main" val="15388366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fontScale="90000"/>
          </a:bodyPr>
          <a:lstStyle/>
          <a:p>
            <a:r>
              <a:rPr lang="en-US" dirty="0" smtClean="0"/>
              <a:t>Key Terms Challenge- find the correct definition. </a:t>
            </a:r>
            <a:r>
              <a:rPr lang="en-US" dirty="0"/>
              <a:t/>
            </a:r>
            <a:br>
              <a:rPr lang="en-US" dirty="0"/>
            </a:br>
            <a:r>
              <a:rPr lang="en-US" sz="1600" dirty="0" smtClean="0"/>
              <a:t>J.L</a:t>
            </a:r>
            <a:r>
              <a:rPr lang="en-US" sz="1600" dirty="0"/>
              <a:t>. </a:t>
            </a:r>
            <a:r>
              <a:rPr lang="en-US" sz="1600" dirty="0" err="1"/>
              <a:t>Dreachslin</a:t>
            </a:r>
            <a:r>
              <a:rPr lang="en-US" sz="1600" dirty="0"/>
              <a:t> 2014 </a:t>
            </a:r>
          </a:p>
        </p:txBody>
      </p:sp>
      <p:sp>
        <p:nvSpPr>
          <p:cNvPr id="3" name="Content Placeholder 2"/>
          <p:cNvSpPr>
            <a:spLocks noGrp="1"/>
          </p:cNvSpPr>
          <p:nvPr>
            <p:ph sz="half" idx="1"/>
          </p:nvPr>
        </p:nvSpPr>
        <p:spPr/>
        <p:txBody>
          <a:bodyPr/>
          <a:lstStyle/>
          <a:p>
            <a:pPr marL="633412" indent="-514350">
              <a:buFont typeface="+mj-lt"/>
              <a:buAutoNum type="arabicPeriod"/>
            </a:pPr>
            <a:r>
              <a:rPr lang="en-US" dirty="0"/>
              <a:t> Diversity </a:t>
            </a:r>
            <a:endParaRPr lang="en-US" dirty="0" smtClean="0"/>
          </a:p>
          <a:p>
            <a:pPr marL="633412" indent="-514350">
              <a:buFont typeface="+mj-lt"/>
              <a:buAutoNum type="arabicPeriod"/>
            </a:pPr>
            <a:endParaRPr lang="en-US" dirty="0"/>
          </a:p>
          <a:p>
            <a:pPr marL="633412" indent="-514350">
              <a:buFont typeface="+mj-lt"/>
              <a:buAutoNum type="arabicPeriod"/>
            </a:pPr>
            <a:r>
              <a:rPr lang="en-US" dirty="0" smtClean="0"/>
              <a:t>Disparities</a:t>
            </a:r>
          </a:p>
          <a:p>
            <a:pPr marL="633412" indent="-514350">
              <a:buFont typeface="+mj-lt"/>
              <a:buAutoNum type="arabicPeriod"/>
            </a:pPr>
            <a:endParaRPr lang="en-US" dirty="0"/>
          </a:p>
          <a:p>
            <a:pPr marL="633412" indent="-514350">
              <a:buFont typeface="+mj-lt"/>
              <a:buAutoNum type="arabicPeriod"/>
            </a:pPr>
            <a:r>
              <a:rPr lang="en-US" dirty="0" smtClean="0"/>
              <a:t>Inclusion </a:t>
            </a:r>
          </a:p>
          <a:p>
            <a:pPr marL="633412" indent="-514350">
              <a:buFont typeface="+mj-lt"/>
              <a:buAutoNum type="arabicPeriod"/>
            </a:pPr>
            <a:endParaRPr lang="en-US" dirty="0"/>
          </a:p>
          <a:p>
            <a:pPr marL="633412" indent="-514350">
              <a:buFont typeface="+mj-lt"/>
              <a:buAutoNum type="arabicPeriod"/>
            </a:pPr>
            <a:r>
              <a:rPr lang="en-US" dirty="0" smtClean="0"/>
              <a:t>Cultural </a:t>
            </a:r>
            <a:r>
              <a:rPr lang="en-US" dirty="0"/>
              <a:t>Competence </a:t>
            </a:r>
            <a:endParaRPr lang="en-US" dirty="0" smtClean="0"/>
          </a:p>
          <a:p>
            <a:pPr marL="633412" indent="-514350">
              <a:buFont typeface="+mj-lt"/>
              <a:buAutoNum type="arabicPeriod"/>
            </a:pPr>
            <a:endParaRPr lang="en-US" dirty="0"/>
          </a:p>
          <a:p>
            <a:pPr marL="633412" indent="-514350">
              <a:buFont typeface="+mj-lt"/>
              <a:buAutoNum type="arabicPeriod"/>
            </a:pPr>
            <a:r>
              <a:rPr lang="en-US" dirty="0" smtClean="0"/>
              <a:t>Strategic </a:t>
            </a:r>
            <a:r>
              <a:rPr lang="en-US" dirty="0"/>
              <a:t>Diversity Management </a:t>
            </a:r>
          </a:p>
          <a:p>
            <a:endParaRPr lang="en-US" dirty="0"/>
          </a:p>
        </p:txBody>
      </p:sp>
      <p:sp>
        <p:nvSpPr>
          <p:cNvPr id="4" name="Content Placeholder 3"/>
          <p:cNvSpPr>
            <a:spLocks noGrp="1"/>
          </p:cNvSpPr>
          <p:nvPr>
            <p:ph sz="half" idx="2"/>
          </p:nvPr>
        </p:nvSpPr>
        <p:spPr>
          <a:xfrm>
            <a:off x="4572000" y="1600200"/>
            <a:ext cx="4038600" cy="4953000"/>
          </a:xfrm>
        </p:spPr>
        <p:txBody>
          <a:bodyPr/>
          <a:lstStyle/>
          <a:p>
            <a:r>
              <a:rPr lang="en-US" sz="1600" dirty="0"/>
              <a:t>1. Systematic differences in the incidence, prevalence, mortality &amp; burden of adverse health conditions  population group </a:t>
            </a:r>
          </a:p>
          <a:p>
            <a:r>
              <a:rPr lang="en-US" sz="1600" dirty="0"/>
              <a:t>2. All of the similarities and differences that make each individual </a:t>
            </a:r>
            <a:r>
              <a:rPr lang="en-US" sz="1600" dirty="0" smtClean="0"/>
              <a:t>unique. </a:t>
            </a:r>
            <a:endParaRPr lang="en-US" sz="1600" dirty="0"/>
          </a:p>
          <a:p>
            <a:r>
              <a:rPr lang="en-US" sz="1600" dirty="0"/>
              <a:t>3. The capacity of organizations and individuals to provide high-quality, culturally sensitive care to patients from diverse populations </a:t>
            </a:r>
            <a:r>
              <a:rPr lang="en-US" sz="1600" dirty="0" smtClean="0"/>
              <a:t>.</a:t>
            </a:r>
            <a:endParaRPr lang="en-US" sz="1600" dirty="0"/>
          </a:p>
          <a:p>
            <a:r>
              <a:rPr lang="en-US" sz="1600" dirty="0"/>
              <a:t>4. The outcome of effective diversity management; an organizational context that facilitates optimal performance and outcomes, for diverse customers and </a:t>
            </a:r>
            <a:r>
              <a:rPr lang="en-US" sz="1600" dirty="0" smtClean="0"/>
              <a:t>workforce. </a:t>
            </a:r>
            <a:endParaRPr lang="en-US" sz="1600" dirty="0"/>
          </a:p>
          <a:p>
            <a:r>
              <a:rPr lang="en-US" sz="1600" dirty="0"/>
              <a:t>5. A leadership-driven systems approach that promotes inclusion through organizational policies, practices, and the workforce </a:t>
            </a:r>
            <a:r>
              <a:rPr lang="en-US" sz="1600" dirty="0" smtClean="0"/>
              <a:t>.</a:t>
            </a:r>
            <a:endParaRPr lang="en-US" sz="1600" dirty="0"/>
          </a:p>
        </p:txBody>
      </p:sp>
    </p:spTree>
    <p:extLst>
      <p:ext uri="{BB962C8B-B14F-4D97-AF65-F5344CB8AC3E}">
        <p14:creationId xmlns:p14="http://schemas.microsoft.com/office/powerpoint/2010/main" val="152693632"/>
      </p:ext>
    </p:extLst>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329501165"/>
              </p:ext>
            </p:extLst>
          </p:nvPr>
        </p:nvGraphicFramePr>
        <p:xfrm>
          <a:off x="152400" y="1553528"/>
          <a:ext cx="8839200" cy="4999492"/>
        </p:xfrm>
        <a:graphic>
          <a:graphicData uri="http://schemas.openxmlformats.org/drawingml/2006/table">
            <a:tbl>
              <a:tblPr firstRow="1" firstCol="1" bandRow="1">
                <a:tableStyleId>{BDBED569-4797-4DF1-A0F4-6AAB3CD982D8}</a:tableStyleId>
              </a:tblPr>
              <a:tblGrid>
                <a:gridCol w="7624954"/>
                <a:gridCol w="1214246"/>
              </a:tblGrid>
              <a:tr h="819029">
                <a:tc>
                  <a:txBody>
                    <a:bodyPr/>
                    <a:lstStyle/>
                    <a:p>
                      <a:pPr marL="0" marR="0">
                        <a:spcBef>
                          <a:spcPts val="0"/>
                        </a:spcBef>
                        <a:spcAft>
                          <a:spcPts val="0"/>
                        </a:spcAft>
                      </a:pPr>
                      <a:endParaRPr lang="en-US" sz="2400" b="0" dirty="0">
                        <a:solidFill>
                          <a:schemeClr val="tx1"/>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400" dirty="0">
                          <a:solidFill>
                            <a:schemeClr val="tx1"/>
                          </a:solidFill>
                          <a:effectLst/>
                        </a:rPr>
                        <a:t>Avg</a:t>
                      </a:r>
                      <a:endParaRPr lang="en-US" sz="2400" dirty="0">
                        <a:solidFill>
                          <a:schemeClr val="tx1"/>
                        </a:solidFill>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1.  Better </a:t>
                      </a:r>
                      <a:r>
                        <a:rPr lang="en-US" sz="2400" dirty="0">
                          <a:effectLst/>
                        </a:rPr>
                        <a:t>serve the public or our constituents</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b="1"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2.  Ability </a:t>
                      </a:r>
                      <a:r>
                        <a:rPr lang="en-US" sz="2400" dirty="0">
                          <a:effectLst/>
                        </a:rPr>
                        <a:t>to advance our mission</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b="1"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3.  Enhance </a:t>
                      </a:r>
                      <a:r>
                        <a:rPr lang="en-US" sz="2400" dirty="0">
                          <a:effectLst/>
                        </a:rPr>
                        <a:t>the public's image of the organization</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b="1"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4.  Adapt </a:t>
                      </a:r>
                      <a:r>
                        <a:rPr lang="en-US" sz="2400" dirty="0">
                          <a:effectLst/>
                        </a:rPr>
                        <a:t>and modify programs and services</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b="1"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5.  Broaden </a:t>
                      </a:r>
                      <a:r>
                        <a:rPr lang="en-US" sz="2400" dirty="0">
                          <a:effectLst/>
                        </a:rPr>
                        <a:t>our base for fundraising</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6.  Incur </a:t>
                      </a:r>
                      <a:r>
                        <a:rPr lang="en-US" sz="2400" dirty="0">
                          <a:effectLst/>
                        </a:rPr>
                        <a:t>goodwill from funders</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dirty="0">
                        <a:effectLst/>
                        <a:latin typeface="Calibri"/>
                        <a:ea typeface="Calibri"/>
                        <a:cs typeface="Times New Roman"/>
                      </a:endParaRPr>
                    </a:p>
                  </a:txBody>
                  <a:tcPr marL="68580" marR="68580" marT="0" marB="0" anchor="ctr"/>
                </a:tc>
              </a:tr>
              <a:tr h="597209">
                <a:tc>
                  <a:txBody>
                    <a:bodyPr/>
                    <a:lstStyle/>
                    <a:p>
                      <a:pPr marL="0" marR="0">
                        <a:spcBef>
                          <a:spcPts val="0"/>
                        </a:spcBef>
                        <a:spcAft>
                          <a:spcPts val="0"/>
                        </a:spcAft>
                      </a:pPr>
                      <a:r>
                        <a:rPr lang="en-US" sz="2400" dirty="0" smtClean="0">
                          <a:effectLst/>
                        </a:rPr>
                        <a:t>7.  Improve </a:t>
                      </a:r>
                      <a:r>
                        <a:rPr lang="en-US" sz="2400" dirty="0">
                          <a:effectLst/>
                        </a:rPr>
                        <a:t>decision making</a:t>
                      </a:r>
                      <a:endParaRPr lang="en-US" sz="2400" dirty="0">
                        <a:solidFill>
                          <a:srgbClr val="002060"/>
                        </a:solidFill>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endParaRPr lang="en-US" sz="2400" dirty="0">
                        <a:effectLst/>
                        <a:latin typeface="Calibri"/>
                        <a:ea typeface="Calibri"/>
                        <a:cs typeface="Times New Roman"/>
                      </a:endParaRPr>
                    </a:p>
                  </a:txBody>
                  <a:tcPr marL="68580" marR="68580" marT="0" marB="0" anchor="ctr"/>
                </a:tc>
              </a:tr>
            </a:tbl>
          </a:graphicData>
        </a:graphic>
      </p:graphicFrame>
      <p:sp>
        <p:nvSpPr>
          <p:cNvPr id="2" name="Title 1"/>
          <p:cNvSpPr>
            <a:spLocks noGrp="1"/>
          </p:cNvSpPr>
          <p:nvPr>
            <p:ph type="title"/>
          </p:nvPr>
        </p:nvSpPr>
        <p:spPr>
          <a:xfrm>
            <a:off x="228600" y="304800"/>
            <a:ext cx="8407400" cy="1066800"/>
          </a:xfrm>
        </p:spPr>
        <p:txBody>
          <a:bodyPr>
            <a:noAutofit/>
          </a:bodyPr>
          <a:lstStyle/>
          <a:p>
            <a:pPr marL="0" marR="0">
              <a:spcBef>
                <a:spcPts val="0"/>
              </a:spcBef>
              <a:spcAft>
                <a:spcPts val="0"/>
              </a:spcAft>
            </a:pPr>
            <a:r>
              <a:rPr lang="en-US" sz="2800" dirty="0">
                <a:effectLst/>
              </a:rPr>
              <a:t>To what extent do you believe </a:t>
            </a:r>
            <a:r>
              <a:rPr lang="en-US" sz="2800" i="1" dirty="0" smtClean="0">
                <a:solidFill>
                  <a:srgbClr val="FF0000"/>
                </a:solidFill>
                <a:effectLst/>
              </a:rPr>
              <a:t>YOUR NONPROFIT  </a:t>
            </a:r>
            <a:r>
              <a:rPr lang="en-US" sz="2800" dirty="0">
                <a:effectLst/>
              </a:rPr>
              <a:t>would benefit in the following areas?</a:t>
            </a:r>
            <a:endParaRPr lang="en-US" sz="2800" b="0" dirty="0">
              <a:effectLst/>
              <a:latin typeface="Calibri"/>
              <a:ea typeface="Calibri"/>
              <a:cs typeface="Times New Roman"/>
            </a:endParaRPr>
          </a:p>
        </p:txBody>
      </p:sp>
      <p:sp>
        <p:nvSpPr>
          <p:cNvPr id="4" name="TextBox 3"/>
          <p:cNvSpPr txBox="1"/>
          <p:nvPr/>
        </p:nvSpPr>
        <p:spPr>
          <a:xfrm>
            <a:off x="457200" y="1547336"/>
            <a:ext cx="7010400" cy="738664"/>
          </a:xfrm>
          <a:prstGeom prst="rect">
            <a:avLst/>
          </a:prstGeom>
          <a:noFill/>
        </p:spPr>
        <p:txBody>
          <a:bodyPr wrap="square" rtlCol="0">
            <a:spAutoFit/>
          </a:bodyPr>
          <a:lstStyle/>
          <a:p>
            <a:r>
              <a:rPr lang="en-US" sz="2400" b="1" i="0" dirty="0" smtClean="0">
                <a:solidFill>
                  <a:schemeClr val="tx1"/>
                </a:solidFill>
              </a:rPr>
              <a:t>Scale</a:t>
            </a:r>
          </a:p>
          <a:p>
            <a:pPr algn="just"/>
            <a:r>
              <a:rPr lang="en-US" sz="1800" i="0" dirty="0" smtClean="0">
                <a:solidFill>
                  <a:schemeClr val="tx1"/>
                </a:solidFill>
              </a:rPr>
              <a:t>1=Not Important     2=Small Extent      3=Some Extent      4=Great Extent</a:t>
            </a:r>
            <a:endParaRPr lang="en-US" sz="1800" i="0" dirty="0">
              <a:solidFill>
                <a:schemeClr val="tx1"/>
              </a:solidFill>
            </a:endParaRPr>
          </a:p>
        </p:txBody>
      </p:sp>
    </p:spTree>
    <p:extLst>
      <p:ext uri="{BB962C8B-B14F-4D97-AF65-F5344CB8AC3E}">
        <p14:creationId xmlns:p14="http://schemas.microsoft.com/office/powerpoint/2010/main" val="580930475"/>
      </p:ext>
    </p:extLst>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3400" y="457200"/>
            <a:ext cx="7772400" cy="1143000"/>
          </a:xfrm>
        </p:spPr>
        <p:txBody>
          <a:bodyPr>
            <a:normAutofit/>
          </a:bodyPr>
          <a:lstStyle/>
          <a:p>
            <a:pPr eaLnBrk="1" hangingPunct="1"/>
            <a:r>
              <a:rPr lang="en-US" dirty="0" smtClean="0"/>
              <a:t>Benefits of Valuing Diversity</a:t>
            </a:r>
          </a:p>
        </p:txBody>
      </p:sp>
      <p:sp>
        <p:nvSpPr>
          <p:cNvPr id="36867" name="Rectangle 3"/>
          <p:cNvSpPr>
            <a:spLocks noGrp="1" noChangeArrowheads="1"/>
          </p:cNvSpPr>
          <p:nvPr>
            <p:ph type="body" idx="1"/>
          </p:nvPr>
        </p:nvSpPr>
        <p:spPr>
          <a:xfrm>
            <a:off x="228600" y="1752600"/>
            <a:ext cx="8534400" cy="4724400"/>
          </a:xfrm>
        </p:spPr>
        <p:txBody>
          <a:bodyPr/>
          <a:lstStyle/>
          <a:p>
            <a:pPr marL="633412" indent="-514350" eaLnBrk="1" hangingPunct="1">
              <a:spcBef>
                <a:spcPts val="0"/>
              </a:spcBef>
              <a:buFont typeface="+mj-lt"/>
              <a:buAutoNum type="arabicPeriod"/>
            </a:pPr>
            <a:r>
              <a:rPr lang="en-US" sz="2800" dirty="0" smtClean="0"/>
              <a:t>Access different skills, perspectives, backgrounds, resources</a:t>
            </a:r>
          </a:p>
          <a:p>
            <a:pPr marL="633412" indent="-514350" eaLnBrk="1" hangingPunct="1">
              <a:spcBef>
                <a:spcPts val="0"/>
              </a:spcBef>
              <a:buFont typeface="+mj-lt"/>
              <a:buAutoNum type="arabicPeriod"/>
            </a:pPr>
            <a:r>
              <a:rPr lang="en-US" sz="2800" dirty="0" smtClean="0"/>
              <a:t>Remain relevant, effective, and grounded in the needs of the community</a:t>
            </a:r>
          </a:p>
          <a:p>
            <a:pPr marL="633412" indent="-514350" eaLnBrk="1" hangingPunct="1">
              <a:spcBef>
                <a:spcPts val="0"/>
              </a:spcBef>
              <a:buFont typeface="+mj-lt"/>
              <a:buAutoNum type="arabicPeriod"/>
            </a:pPr>
            <a:r>
              <a:rPr lang="en-US" sz="2800" dirty="0" smtClean="0"/>
              <a:t>Model best practices for grant makers, staff, community</a:t>
            </a:r>
          </a:p>
          <a:p>
            <a:pPr marL="633412" indent="-514350" eaLnBrk="1" hangingPunct="1">
              <a:spcBef>
                <a:spcPts val="0"/>
              </a:spcBef>
              <a:buFont typeface="+mj-lt"/>
              <a:buAutoNum type="arabicPeriod"/>
            </a:pPr>
            <a:r>
              <a:rPr lang="en-US" sz="2800" dirty="0" smtClean="0"/>
              <a:t>Attract diverse donors</a:t>
            </a:r>
          </a:p>
          <a:p>
            <a:pPr marL="633412" indent="-514350" eaLnBrk="1" hangingPunct="1">
              <a:spcBef>
                <a:spcPts val="0"/>
              </a:spcBef>
              <a:buFont typeface="+mj-lt"/>
              <a:buAutoNum type="arabicPeriod"/>
            </a:pPr>
            <a:r>
              <a:rPr lang="en-US" sz="2800" dirty="0" smtClean="0"/>
              <a:t>Prevent </a:t>
            </a:r>
            <a:r>
              <a:rPr lang="en-US" sz="2800" dirty="0"/>
              <a:t>the inherent near-sightedness and group think that comes with homogeneous boards</a:t>
            </a:r>
          </a:p>
          <a:p>
            <a:pPr eaLnBrk="1" hangingPunct="1">
              <a:spcBef>
                <a:spcPts val="0"/>
              </a:spcBef>
            </a:pPr>
            <a:endParaRPr lang="en-US" dirty="0" smtClean="0"/>
          </a:p>
          <a:p>
            <a:pPr eaLnBrk="1" hangingPunct="1">
              <a:spcBef>
                <a:spcPts val="0"/>
              </a:spcBef>
            </a:pPr>
            <a:endParaRPr lang="en-US" dirty="0" smtClean="0"/>
          </a:p>
        </p:txBody>
      </p:sp>
    </p:spTree>
    <p:extLst>
      <p:ext uri="{BB962C8B-B14F-4D97-AF65-F5344CB8AC3E}">
        <p14:creationId xmlns:p14="http://schemas.microsoft.com/office/powerpoint/2010/main" val="829985808"/>
      </p:ext>
    </p:extLst>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3" name="Content Placeholder 2"/>
          <p:cNvSpPr>
            <a:spLocks noGrp="1"/>
          </p:cNvSpPr>
          <p:nvPr>
            <p:ph idx="1"/>
          </p:nvPr>
        </p:nvSpPr>
        <p:spPr/>
        <p:txBody>
          <a:bodyPr/>
          <a:lstStyle/>
          <a:p>
            <a:r>
              <a:rPr lang="en-US" sz="3600" dirty="0" smtClean="0"/>
              <a:t>Diversity…..</a:t>
            </a:r>
          </a:p>
          <a:p>
            <a:endParaRPr lang="en-US" sz="3600" dirty="0"/>
          </a:p>
          <a:p>
            <a:pPr lvl="2"/>
            <a:r>
              <a:rPr lang="en-US" sz="3600" dirty="0" smtClean="0"/>
              <a:t>Inclusion…..</a:t>
            </a:r>
          </a:p>
          <a:p>
            <a:pPr lvl="2"/>
            <a:endParaRPr lang="en-US" sz="3600" dirty="0"/>
          </a:p>
          <a:p>
            <a:pPr lvl="4"/>
            <a:r>
              <a:rPr lang="en-US" sz="3600" dirty="0" smtClean="0"/>
              <a:t>Improved Organizational Outcomes……</a:t>
            </a:r>
          </a:p>
          <a:p>
            <a:pPr lvl="1"/>
            <a:endParaRPr lang="en-US" sz="3600" dirty="0"/>
          </a:p>
        </p:txBody>
      </p:sp>
    </p:spTree>
    <p:extLst>
      <p:ext uri="{BB962C8B-B14F-4D97-AF65-F5344CB8AC3E}">
        <p14:creationId xmlns:p14="http://schemas.microsoft.com/office/powerpoint/2010/main" val="3642379898"/>
      </p:ext>
    </p:extLst>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Diversity Gap- mixed </a:t>
            </a:r>
            <a:r>
              <a:rPr lang="en-US" dirty="0" smtClean="0"/>
              <a:t>progress</a:t>
            </a:r>
            <a:endParaRPr lang="en-US" dirty="0"/>
          </a:p>
        </p:txBody>
      </p:sp>
      <p:sp>
        <p:nvSpPr>
          <p:cNvPr id="3" name="Content Placeholder 2"/>
          <p:cNvSpPr>
            <a:spLocks noGrp="1"/>
          </p:cNvSpPr>
          <p:nvPr>
            <p:ph idx="1"/>
          </p:nvPr>
        </p:nvSpPr>
        <p:spPr/>
        <p:txBody>
          <a:bodyPr/>
          <a:lstStyle/>
          <a:p>
            <a:pPr marL="119062" indent="0">
              <a:buNone/>
            </a:pPr>
            <a:r>
              <a:rPr lang="en-US" dirty="0" smtClean="0"/>
              <a:t>There has been progress:</a:t>
            </a:r>
          </a:p>
          <a:p>
            <a:r>
              <a:rPr lang="en-US" dirty="0"/>
              <a:t> 2013, the Institute for Diversity in Health </a:t>
            </a:r>
            <a:r>
              <a:rPr lang="en-US" dirty="0" smtClean="0"/>
              <a:t>Management, </a:t>
            </a:r>
            <a:r>
              <a:rPr lang="en-US" dirty="0"/>
              <a:t>commissioned the Health Research &amp; Educational Trust (HRET</a:t>
            </a:r>
            <a:r>
              <a:rPr lang="en-US" dirty="0" smtClean="0"/>
              <a:t>)- national hospital study-</a:t>
            </a:r>
          </a:p>
          <a:p>
            <a:pPr lvl="2"/>
            <a:r>
              <a:rPr lang="en-US" dirty="0"/>
              <a:t> Increasing the collection and use of race, ethnicity and language preference </a:t>
            </a:r>
            <a:endParaRPr lang="en-US" dirty="0" smtClean="0"/>
          </a:p>
          <a:p>
            <a:pPr lvl="2"/>
            <a:r>
              <a:rPr lang="en-US" dirty="0"/>
              <a:t> Increasing cultural competency training </a:t>
            </a:r>
            <a:endParaRPr lang="en-US" dirty="0" smtClean="0"/>
          </a:p>
          <a:p>
            <a:pPr lvl="2"/>
            <a:r>
              <a:rPr lang="en-US" dirty="0"/>
              <a:t> Increasing diversity in leadership and governance </a:t>
            </a:r>
          </a:p>
          <a:p>
            <a:endParaRPr lang="en-US" dirty="0"/>
          </a:p>
        </p:txBody>
      </p:sp>
    </p:spTree>
    <p:extLst>
      <p:ext uri="{BB962C8B-B14F-4D97-AF65-F5344CB8AC3E}">
        <p14:creationId xmlns:p14="http://schemas.microsoft.com/office/powerpoint/2010/main" val="2022209449"/>
      </p:ext>
    </p:extLst>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Diversity Gap- mixed progress</a:t>
            </a:r>
            <a:br>
              <a:rPr lang="en-US" dirty="0" smtClean="0"/>
            </a:br>
            <a:endParaRPr lang="en-US" dirty="0"/>
          </a:p>
        </p:txBody>
      </p:sp>
      <p:sp>
        <p:nvSpPr>
          <p:cNvPr id="3" name="Content Placeholder 2"/>
          <p:cNvSpPr>
            <a:spLocks noGrp="1"/>
          </p:cNvSpPr>
          <p:nvPr>
            <p:ph idx="1"/>
          </p:nvPr>
        </p:nvSpPr>
        <p:spPr/>
        <p:txBody>
          <a:bodyPr/>
          <a:lstStyle/>
          <a:p>
            <a:pPr marL="119062" indent="0">
              <a:buNone/>
            </a:pPr>
            <a:r>
              <a:rPr lang="en-US" dirty="0" smtClean="0"/>
              <a:t>There has been progress:</a:t>
            </a:r>
          </a:p>
          <a:p>
            <a:r>
              <a:rPr lang="en-US" dirty="0" smtClean="0"/>
              <a:t>Increasing </a:t>
            </a:r>
            <a:r>
              <a:rPr lang="en-US" dirty="0"/>
              <a:t>the collection and use of race, ethnicity and language preference </a:t>
            </a:r>
            <a:endParaRPr lang="en-US" dirty="0" smtClean="0"/>
          </a:p>
          <a:p>
            <a:pPr lvl="1"/>
            <a:r>
              <a:rPr lang="en-US" dirty="0" smtClean="0"/>
              <a:t>97%- Race, 94% ethnicity, 95% language</a:t>
            </a:r>
            <a:endParaRPr lang="en-US" dirty="0"/>
          </a:p>
          <a:p>
            <a:r>
              <a:rPr lang="en-US" dirty="0" smtClean="0"/>
              <a:t>Increasing </a:t>
            </a:r>
            <a:r>
              <a:rPr lang="en-US" dirty="0"/>
              <a:t>cultural competency training </a:t>
            </a:r>
            <a:endParaRPr lang="en-US" dirty="0" smtClean="0"/>
          </a:p>
          <a:p>
            <a:pPr lvl="1"/>
            <a:r>
              <a:rPr lang="en-US" dirty="0" smtClean="0"/>
              <a:t>85% -2013 up from 65.5%- 2011</a:t>
            </a:r>
            <a:endParaRPr lang="en-US" dirty="0"/>
          </a:p>
          <a:p>
            <a:r>
              <a:rPr lang="en-US" dirty="0" smtClean="0"/>
              <a:t> </a:t>
            </a:r>
            <a:r>
              <a:rPr lang="en-US" dirty="0"/>
              <a:t>Increasing diversity in leadership and governance </a:t>
            </a:r>
            <a:r>
              <a:rPr lang="en-US" dirty="0" smtClean="0"/>
              <a:t>– boardroom</a:t>
            </a:r>
          </a:p>
          <a:p>
            <a:pPr lvl="1"/>
            <a:r>
              <a:rPr lang="en-US" dirty="0" smtClean="0"/>
              <a:t>14% -2013 no increase 14%- 2011</a:t>
            </a:r>
            <a:endParaRPr lang="en-US" dirty="0"/>
          </a:p>
          <a:p>
            <a:endParaRPr lang="en-US" dirty="0"/>
          </a:p>
        </p:txBody>
      </p:sp>
    </p:spTree>
    <p:extLst>
      <p:ext uri="{BB962C8B-B14F-4D97-AF65-F5344CB8AC3E}">
        <p14:creationId xmlns:p14="http://schemas.microsoft.com/office/powerpoint/2010/main" val="2471232716"/>
      </p:ext>
    </p:extLst>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Case for </a:t>
            </a:r>
            <a:r>
              <a:rPr lang="en-US" dirty="0" smtClean="0"/>
              <a:t>Diversity- why?</a:t>
            </a:r>
            <a:endParaRPr lang="en-US" dirty="0"/>
          </a:p>
        </p:txBody>
      </p:sp>
      <p:sp>
        <p:nvSpPr>
          <p:cNvPr id="3" name="Content Placeholder 2"/>
          <p:cNvSpPr>
            <a:spLocks noGrp="1"/>
          </p:cNvSpPr>
          <p:nvPr>
            <p:ph idx="1"/>
          </p:nvPr>
        </p:nvSpPr>
        <p:spPr/>
        <p:txBody>
          <a:bodyPr/>
          <a:lstStyle/>
          <a:p>
            <a:r>
              <a:rPr lang="en-US" sz="2800" dirty="0"/>
              <a:t>The </a:t>
            </a:r>
            <a:r>
              <a:rPr lang="en-US" sz="2800" dirty="0" smtClean="0"/>
              <a:t>demographics are clear and make the case</a:t>
            </a:r>
            <a:endParaRPr lang="en-US" sz="2800" dirty="0"/>
          </a:p>
          <a:p>
            <a:r>
              <a:rPr lang="en-US" sz="2800" dirty="0"/>
              <a:t>Diversity is increasingly nuanced, complex, and multi- </a:t>
            </a:r>
            <a:r>
              <a:rPr lang="en-US" sz="2800" dirty="0" smtClean="0"/>
              <a:t>faceted.</a:t>
            </a:r>
            <a:endParaRPr lang="en-US" sz="2800" dirty="0"/>
          </a:p>
          <a:p>
            <a:r>
              <a:rPr lang="en-US" sz="2800" dirty="0"/>
              <a:t>Support for inclusion is </a:t>
            </a:r>
            <a:r>
              <a:rPr lang="en-US" sz="2800" dirty="0" smtClean="0"/>
              <a:t>mainstream- especially </a:t>
            </a:r>
            <a:r>
              <a:rPr lang="en-US" sz="2800" dirty="0"/>
              <a:t>among the </a:t>
            </a:r>
            <a:r>
              <a:rPr lang="en-US" sz="2800" dirty="0" smtClean="0"/>
              <a:t>young. </a:t>
            </a:r>
            <a:endParaRPr lang="en-US" sz="2800" dirty="0"/>
          </a:p>
          <a:p>
            <a:r>
              <a:rPr lang="en-US" sz="2800" dirty="0"/>
              <a:t>The business case for diversity </a:t>
            </a:r>
            <a:r>
              <a:rPr lang="en-US" sz="2800" dirty="0" smtClean="0"/>
              <a:t>is clear.</a:t>
            </a:r>
          </a:p>
          <a:p>
            <a:r>
              <a:rPr lang="en-US" sz="2800" dirty="0" smtClean="0"/>
              <a:t>International interest </a:t>
            </a:r>
            <a:r>
              <a:rPr lang="en-US" sz="2800" dirty="0"/>
              <a:t>in diversity and cultural competence is </a:t>
            </a:r>
            <a:r>
              <a:rPr lang="en-US" sz="2800" dirty="0" smtClean="0"/>
              <a:t>essential and critical.</a:t>
            </a:r>
            <a:endParaRPr lang="en-US" sz="2800" dirty="0"/>
          </a:p>
          <a:p>
            <a:pPr marL="119062" indent="0">
              <a:buNone/>
            </a:pPr>
            <a:endParaRPr lang="en-US" dirty="0"/>
          </a:p>
        </p:txBody>
      </p:sp>
    </p:spTree>
    <p:extLst>
      <p:ext uri="{BB962C8B-B14F-4D97-AF65-F5344CB8AC3E}">
        <p14:creationId xmlns:p14="http://schemas.microsoft.com/office/powerpoint/2010/main" val="3092726126"/>
      </p:ext>
    </p:extLst>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2"/>
          <p:cNvSpPr>
            <a:spLocks noGrp="1" noChangeArrowheads="1"/>
          </p:cNvSpPr>
          <p:nvPr>
            <p:ph type="title"/>
          </p:nvPr>
        </p:nvSpPr>
        <p:spPr>
          <a:xfrm>
            <a:off x="381000" y="457200"/>
            <a:ext cx="7848600" cy="1143000"/>
          </a:xfrm>
        </p:spPr>
        <p:txBody>
          <a:bodyPr>
            <a:normAutofit fontScale="90000"/>
          </a:bodyPr>
          <a:lstStyle/>
          <a:p>
            <a:r>
              <a:rPr lang="en-US" sz="4800" dirty="0" smtClean="0"/>
              <a:t>Be Intentional:</a:t>
            </a:r>
            <a:br>
              <a:rPr lang="en-US" sz="4800" dirty="0" smtClean="0"/>
            </a:br>
            <a:r>
              <a:rPr lang="en-US" sz="4800" dirty="0" smtClean="0"/>
              <a:t>Develop Your Case Statement</a:t>
            </a:r>
            <a:br>
              <a:rPr lang="en-US" sz="4800" dirty="0" smtClean="0"/>
            </a:br>
            <a:endParaRPr lang="en-US" sz="4800" b="1" dirty="0"/>
          </a:p>
        </p:txBody>
      </p:sp>
      <p:sp>
        <p:nvSpPr>
          <p:cNvPr id="476163" name="Rectangle 3"/>
          <p:cNvSpPr>
            <a:spLocks noGrp="1" noChangeArrowheads="1"/>
          </p:cNvSpPr>
          <p:nvPr>
            <p:ph type="body" idx="1"/>
          </p:nvPr>
        </p:nvSpPr>
        <p:spPr>
          <a:xfrm>
            <a:off x="304800" y="1752600"/>
            <a:ext cx="8610600" cy="4800600"/>
          </a:xfrm>
        </p:spPr>
        <p:txBody>
          <a:bodyPr/>
          <a:lstStyle/>
          <a:p>
            <a:pPr lvl="1">
              <a:lnSpc>
                <a:spcPct val="90000"/>
              </a:lnSpc>
            </a:pPr>
            <a:r>
              <a:rPr lang="en-US" sz="3600" dirty="0" smtClean="0"/>
              <a:t>How </a:t>
            </a:r>
            <a:r>
              <a:rPr lang="en-US" sz="3600" dirty="0"/>
              <a:t>does inclusiveness impact </a:t>
            </a:r>
            <a:r>
              <a:rPr lang="en-US" sz="3600" dirty="0" smtClean="0"/>
              <a:t>your mission?</a:t>
            </a:r>
            <a:endParaRPr lang="en-US" sz="3600" dirty="0"/>
          </a:p>
          <a:p>
            <a:pPr lvl="1">
              <a:lnSpc>
                <a:spcPct val="90000"/>
              </a:lnSpc>
            </a:pPr>
            <a:r>
              <a:rPr lang="en-US" sz="3600" dirty="0"/>
              <a:t>What benefits will be </a:t>
            </a:r>
            <a:r>
              <a:rPr lang="en-US" sz="3600" dirty="0" smtClean="0"/>
              <a:t>gained?</a:t>
            </a:r>
            <a:endParaRPr lang="en-US" sz="3600" dirty="0"/>
          </a:p>
          <a:p>
            <a:pPr lvl="1">
              <a:lnSpc>
                <a:spcPct val="90000"/>
              </a:lnSpc>
            </a:pPr>
            <a:r>
              <a:rPr lang="en-US" sz="3600" dirty="0"/>
              <a:t>What will your organization look and feel </a:t>
            </a:r>
            <a:r>
              <a:rPr lang="en-US" sz="3600" dirty="0" smtClean="0"/>
              <a:t>like?</a:t>
            </a:r>
            <a:endParaRPr lang="en-US" sz="3600" dirty="0"/>
          </a:p>
          <a:p>
            <a:pPr lvl="3">
              <a:lnSpc>
                <a:spcPct val="90000"/>
              </a:lnSpc>
              <a:buFont typeface="Courier New" panose="02070309020205020404" pitchFamily="49" charset="0"/>
              <a:buChar char="o"/>
            </a:pPr>
            <a:r>
              <a:rPr lang="en-US" sz="3200" dirty="0"/>
              <a:t>Seek input from </a:t>
            </a:r>
            <a:r>
              <a:rPr lang="en-US" sz="3200" dirty="0" smtClean="0"/>
              <a:t>stakeholders- customers</a:t>
            </a:r>
          </a:p>
          <a:p>
            <a:pPr lvl="1">
              <a:lnSpc>
                <a:spcPct val="90000"/>
              </a:lnSpc>
              <a:buFont typeface="Wingdings" panose="05000000000000000000" pitchFamily="2" charset="2"/>
              <a:buChar char="§"/>
            </a:pPr>
            <a:r>
              <a:rPr lang="en-US" sz="3600" dirty="0" smtClean="0"/>
              <a:t>What’s your compelling Case?</a:t>
            </a:r>
            <a:endParaRPr lang="en-US" sz="3600" dirty="0"/>
          </a:p>
          <a:p>
            <a:pPr>
              <a:lnSpc>
                <a:spcPct val="90000"/>
              </a:lnSpc>
            </a:pPr>
            <a:endParaRPr lang="en-US" sz="2800" dirty="0"/>
          </a:p>
          <a:p>
            <a:pPr>
              <a:lnSpc>
                <a:spcPct val="90000"/>
              </a:lnSpc>
            </a:pPr>
            <a:endParaRPr lang="en-US" dirty="0"/>
          </a:p>
        </p:txBody>
      </p:sp>
    </p:spTree>
    <p:extLst>
      <p:ext uri="{BB962C8B-B14F-4D97-AF65-F5344CB8AC3E}">
        <p14:creationId xmlns:p14="http://schemas.microsoft.com/office/powerpoint/2010/main" val="1641451431"/>
      </p:ext>
    </p:extLst>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California Endowment</a:t>
            </a:r>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409" y="1600200"/>
            <a:ext cx="8929991"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1447800" y="3886200"/>
            <a:ext cx="21336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8557820"/>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California </a:t>
            </a:r>
            <a:r>
              <a:rPr lang="en-US" dirty="0" smtClean="0"/>
              <a:t>Endowment ( The Case)</a:t>
            </a:r>
            <a:endParaRPr lang="en-US" dirty="0"/>
          </a:p>
        </p:txBody>
      </p:sp>
      <p:sp>
        <p:nvSpPr>
          <p:cNvPr id="4" name="Content Placeholder 2"/>
          <p:cNvSpPr txBox="1">
            <a:spLocks/>
          </p:cNvSpPr>
          <p:nvPr/>
        </p:nvSpPr>
        <p:spPr bwMode="auto">
          <a:xfrm>
            <a:off x="304800" y="1676400"/>
            <a:ext cx="8610602" cy="4445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Tx/>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Tx/>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Tx/>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Tx/>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Tx/>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endParaRPr lang="en-US" i="0" dirty="0" smtClean="0"/>
          </a:p>
          <a:p>
            <a:pPr marL="119062" indent="0">
              <a:buFont typeface="Wingdings 2" pitchFamily="18" charset="2"/>
              <a:buNone/>
            </a:pPr>
            <a:r>
              <a:rPr lang="en-US" b="1" i="0" dirty="0" smtClean="0"/>
              <a:t>At The California Endowment, our commitment to diversity and inclusiveness is strong. It is driven by a fundamental belief that we cannot achieve our mission of improved health for Californians unless every segment of our community participates in advancing solutions.</a:t>
            </a:r>
          </a:p>
          <a:p>
            <a:pPr marL="119062" indent="0">
              <a:buFont typeface="Wingdings 2" pitchFamily="18" charset="2"/>
              <a:buNone/>
            </a:pPr>
            <a:endParaRPr lang="en-US" i="0" dirty="0"/>
          </a:p>
        </p:txBody>
      </p:sp>
    </p:spTree>
    <p:extLst>
      <p:ext uri="{BB962C8B-B14F-4D97-AF65-F5344CB8AC3E}">
        <p14:creationId xmlns:p14="http://schemas.microsoft.com/office/powerpoint/2010/main" val="3745633495"/>
      </p:ext>
    </p:extLst>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Rectangle 2"/>
          <p:cNvSpPr>
            <a:spLocks noGrp="1" noChangeArrowheads="1"/>
          </p:cNvSpPr>
          <p:nvPr>
            <p:ph type="title"/>
          </p:nvPr>
        </p:nvSpPr>
        <p:spPr>
          <a:xfrm>
            <a:off x="1379560" y="152400"/>
            <a:ext cx="7307239" cy="1250950"/>
          </a:xfrm>
        </p:spPr>
        <p:txBody>
          <a:bodyPr>
            <a:normAutofit fontScale="90000"/>
          </a:bodyPr>
          <a:lstStyle/>
          <a:p>
            <a:pPr>
              <a:defRPr/>
            </a:pPr>
            <a:r>
              <a:rPr lang="en-US" dirty="0" smtClean="0"/>
              <a:t/>
            </a:r>
            <a:br>
              <a:rPr lang="en-US" dirty="0" smtClean="0"/>
            </a:br>
            <a:r>
              <a:rPr lang="en-US" dirty="0" smtClean="0"/>
              <a:t>Presenter</a:t>
            </a:r>
            <a:endParaRPr lang="en-US" dirty="0">
              <a:solidFill>
                <a:srgbClr val="C00000"/>
              </a:solidFill>
            </a:endParaRPr>
          </a:p>
        </p:txBody>
      </p:sp>
      <p:sp>
        <p:nvSpPr>
          <p:cNvPr id="50179" name="Rectangle 3"/>
          <p:cNvSpPr>
            <a:spLocks noGrp="1" noChangeArrowheads="1"/>
          </p:cNvSpPr>
          <p:nvPr>
            <p:ph type="body" idx="1"/>
          </p:nvPr>
        </p:nvSpPr>
        <p:spPr>
          <a:xfrm>
            <a:off x="685800" y="1524000"/>
            <a:ext cx="8001000" cy="4572000"/>
          </a:xfrm>
        </p:spPr>
        <p:txBody>
          <a:bodyPr/>
          <a:lstStyle/>
          <a:p>
            <a:pPr>
              <a:buFont typeface="Wingdings" pitchFamily="2" charset="2"/>
              <a:buNone/>
            </a:pPr>
            <a:r>
              <a:rPr lang="en-US" sz="4000" i="1" dirty="0" smtClean="0">
                <a:solidFill>
                  <a:srgbClr val="C00000"/>
                </a:solidFill>
              </a:rPr>
              <a:t>Robin Hindsman Stacia, </a:t>
            </a:r>
            <a:r>
              <a:rPr lang="en-US" sz="4000" i="1" dirty="0" err="1" smtClean="0">
                <a:solidFill>
                  <a:srgbClr val="C00000"/>
                </a:solidFill>
              </a:rPr>
              <a:t>Psy.D</a:t>
            </a:r>
            <a:endParaRPr lang="en-US" dirty="0" smtClean="0"/>
          </a:p>
          <a:p>
            <a:pPr eaLnBrk="1" hangingPunct="1"/>
            <a:r>
              <a:rPr lang="en-US" sz="2800" dirty="0" err="1"/>
              <a:t>BoardSource</a:t>
            </a:r>
            <a:r>
              <a:rPr lang="en-US" sz="2800" dirty="0"/>
              <a:t> Senior Governance Consultant</a:t>
            </a:r>
          </a:p>
          <a:p>
            <a:pPr eaLnBrk="1" hangingPunct="1"/>
            <a:r>
              <a:rPr lang="en-US" sz="2800" dirty="0"/>
              <a:t>Principle, </a:t>
            </a:r>
            <a:r>
              <a:rPr lang="en-US" sz="2800" dirty="0" smtClean="0"/>
              <a:t>Sage Consultation Network, Inc.</a:t>
            </a:r>
          </a:p>
          <a:p>
            <a:pPr eaLnBrk="1" hangingPunct="1"/>
            <a:r>
              <a:rPr lang="en-US" sz="2800" dirty="0" smtClean="0"/>
              <a:t>Previous, Director of Consulting –Association of Nonprofits</a:t>
            </a:r>
            <a:endParaRPr lang="en-US" sz="2800" dirty="0"/>
          </a:p>
          <a:p>
            <a:pPr eaLnBrk="1" hangingPunct="1"/>
            <a:r>
              <a:rPr lang="en-US" sz="2800" dirty="0"/>
              <a:t>Clinical </a:t>
            </a:r>
            <a:r>
              <a:rPr lang="en-US" sz="2800" dirty="0" smtClean="0"/>
              <a:t>Psychologist &amp; Health </a:t>
            </a:r>
            <a:r>
              <a:rPr lang="en-US" sz="2800" dirty="0"/>
              <a:t>Care Clinical Performance Executive</a:t>
            </a:r>
          </a:p>
          <a:p>
            <a:pPr eaLnBrk="1" hangingPunct="1"/>
            <a:r>
              <a:rPr lang="en-US" sz="2800" dirty="0"/>
              <a:t>LEAN </a:t>
            </a:r>
            <a:r>
              <a:rPr lang="en-US" sz="2800" dirty="0" smtClean="0"/>
              <a:t>Green Belt Process </a:t>
            </a:r>
            <a:r>
              <a:rPr lang="en-US" sz="2800" dirty="0"/>
              <a:t>Improvement Expert </a:t>
            </a:r>
          </a:p>
          <a:p>
            <a:r>
              <a:rPr lang="en-US" sz="2800" dirty="0" smtClean="0"/>
              <a:t>Board Member Experience</a:t>
            </a:r>
          </a:p>
        </p:txBody>
      </p:sp>
    </p:spTree>
    <p:custDataLst>
      <p:tags r:id="rId1"/>
    </p:custDataLst>
    <p:extLst>
      <p:ext uri="{BB962C8B-B14F-4D97-AF65-F5344CB8AC3E}">
        <p14:creationId xmlns:p14="http://schemas.microsoft.com/office/powerpoint/2010/main" val="2761097378"/>
      </p:ext>
    </p:extLst>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Our Commitment to Diversity</a:t>
            </a:r>
            <a:endParaRPr lang="en-US" dirty="0"/>
          </a:p>
        </p:txBody>
      </p:sp>
      <p:sp>
        <p:nvSpPr>
          <p:cNvPr id="14" name="Content Placeholder 13"/>
          <p:cNvSpPr>
            <a:spLocks noGrp="1"/>
          </p:cNvSpPr>
          <p:nvPr>
            <p:ph idx="1"/>
          </p:nvPr>
        </p:nvSpPr>
        <p:spPr>
          <a:xfrm>
            <a:off x="76200" y="1600200"/>
            <a:ext cx="8915400" cy="4816703"/>
          </a:xfrm>
          <a:prstGeom prst="rect">
            <a:avLst/>
          </a:prstGeom>
        </p:spPr>
        <p:txBody>
          <a:bodyPr wrap="square">
            <a:spAutoFit/>
          </a:bodyPr>
          <a:lstStyle/>
          <a:p>
            <a:pPr marL="119062" indent="0" algn="l">
              <a:buNone/>
            </a:pPr>
            <a:r>
              <a:rPr lang="en-US" sz="1600" dirty="0"/>
              <a:t> </a:t>
            </a:r>
            <a:r>
              <a:rPr lang="en-US" sz="1600" dirty="0" smtClean="0"/>
              <a:t>Diversity </a:t>
            </a:r>
            <a:r>
              <a:rPr lang="en-US" sz="1600" dirty="0"/>
              <a:t>matters. It is for this very reason that we report and post key metrics that define this commitment. This special report is divided into three components:</a:t>
            </a:r>
          </a:p>
          <a:p>
            <a:pPr marL="119062" indent="0" algn="l">
              <a:buNone/>
            </a:pPr>
            <a:endParaRPr lang="en-US" sz="1600" dirty="0" smtClean="0"/>
          </a:p>
          <a:p>
            <a:pPr marL="119062" indent="0" algn="l">
              <a:buNone/>
            </a:pPr>
            <a:r>
              <a:rPr lang="en-US" sz="1600" dirty="0" smtClean="0"/>
              <a:t>The </a:t>
            </a:r>
            <a:r>
              <a:rPr lang="en-US" sz="1600" dirty="0"/>
              <a:t>publishing of </a:t>
            </a:r>
            <a:r>
              <a:rPr lang="en-US" sz="1600" dirty="0">
                <a:hlinkClick r:id="rId3" tooltip="data"/>
              </a:rPr>
              <a:t>data that reflects our grant making to minority-led organizations</a:t>
            </a:r>
            <a:r>
              <a:rPr lang="en-US" sz="1600" dirty="0"/>
              <a:t>, defined either as having a person of color as the executive director, or a board of directors that consists of more than 50 percent persons of color. We are able to report on these findings because of changes we have recently made to the collection of racial and ethnic data in our grant application process. In sum, more than half of our grants being made are supporting minority-led organizations.</a:t>
            </a:r>
          </a:p>
          <a:p>
            <a:pPr marL="119062" indent="0" algn="l">
              <a:buNone/>
            </a:pPr>
            <a:endParaRPr lang="en-US" sz="1600" dirty="0" smtClean="0"/>
          </a:p>
          <a:p>
            <a:pPr marL="119062" indent="0" algn="l">
              <a:buNone/>
            </a:pPr>
            <a:r>
              <a:rPr lang="en-US" sz="1600" dirty="0" smtClean="0"/>
              <a:t>Once </a:t>
            </a:r>
            <a:r>
              <a:rPr lang="en-US" sz="1600" dirty="0"/>
              <a:t>again we will post the findings of our </a:t>
            </a:r>
            <a:r>
              <a:rPr lang="en-US" sz="1600" dirty="0">
                <a:hlinkClick r:id="rId4" tooltip="2013 Audit Diversity"/>
              </a:rPr>
              <a:t>2013 Diversity Audit</a:t>
            </a:r>
            <a:r>
              <a:rPr lang="en-US" sz="1600" dirty="0"/>
              <a:t>, where we commissioned a review by an independent firm who examined diversity measures of our board, management, staff, and contractors. In this </a:t>
            </a:r>
            <a:r>
              <a:rPr lang="en-US" sz="1600" dirty="0">
                <a:hlinkClick r:id="rId5" tooltip="Diversity Audit"/>
              </a:rPr>
              <a:t>memo</a:t>
            </a:r>
            <a:r>
              <a:rPr lang="en-US" sz="1600" dirty="0"/>
              <a:t> TCE’s CEO and Chief Learning Officer comment on the effort and what we’re learning.  In sum, we have maintained excellent progress with board, management, staff, and grant-making diversity, but we have work to do to increase response rates to our diversity survey among applicants and contractors and considerations to make to extend diversity training across all staff. </a:t>
            </a:r>
          </a:p>
          <a:p>
            <a:pPr marL="119062" indent="0" algn="l">
              <a:buNone/>
            </a:pPr>
            <a:endParaRPr lang="en-US" sz="1600" dirty="0" smtClean="0"/>
          </a:p>
          <a:p>
            <a:pPr marL="119062" indent="0" algn="l">
              <a:buNone/>
            </a:pPr>
            <a:r>
              <a:rPr lang="en-US" sz="1600" dirty="0" smtClean="0"/>
              <a:t>Finally</a:t>
            </a:r>
            <a:r>
              <a:rPr lang="en-US" sz="1600" dirty="0"/>
              <a:t>, we report on our commitment to the work of a coalition of California foundations, who in 2008 pledged to collectively provide up to $30 million in grant dollars towards organizational capacity-building efforts in grassroots-level, minority-led nonprofits</a:t>
            </a:r>
            <a:r>
              <a:rPr lang="en-US" sz="1600" dirty="0" smtClean="0"/>
              <a:t>..</a:t>
            </a:r>
            <a:endParaRPr lang="en-US" sz="1600" dirty="0"/>
          </a:p>
        </p:txBody>
      </p:sp>
      <p:sp>
        <p:nvSpPr>
          <p:cNvPr id="13" name="TextBox 12"/>
          <p:cNvSpPr txBox="1"/>
          <p:nvPr/>
        </p:nvSpPr>
        <p:spPr>
          <a:xfrm rot="19700766">
            <a:off x="632275" y="2998228"/>
            <a:ext cx="8349932" cy="1477328"/>
          </a:xfrm>
          <a:prstGeom prst="rect">
            <a:avLst/>
          </a:prstGeom>
          <a:solidFill>
            <a:schemeClr val="accent1"/>
          </a:solidFill>
        </p:spPr>
        <p:txBody>
          <a:bodyPr wrap="square" rtlCol="0">
            <a:spAutoFit/>
          </a:bodyPr>
          <a:lstStyle/>
          <a:p>
            <a:r>
              <a:rPr lang="en-US" b="1" dirty="0">
                <a:solidFill>
                  <a:schemeClr val="accent2">
                    <a:lumMod val="50000"/>
                  </a:schemeClr>
                </a:solidFill>
              </a:rPr>
              <a:t>http://www.calendow.org/about/EquityAndDiversity.aspx</a:t>
            </a:r>
          </a:p>
        </p:txBody>
      </p:sp>
    </p:spTree>
    <p:extLst>
      <p:ext uri="{BB962C8B-B14F-4D97-AF65-F5344CB8AC3E}">
        <p14:creationId xmlns:p14="http://schemas.microsoft.com/office/powerpoint/2010/main" val="2846831102"/>
      </p:ext>
    </p:extLst>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304800" y="609600"/>
            <a:ext cx="7772400" cy="838200"/>
          </a:xfrm>
        </p:spPr>
        <p:txBody>
          <a:bodyPr/>
          <a:lstStyle/>
          <a:p>
            <a:pPr algn="ctr"/>
            <a:r>
              <a:rPr lang="en-US" sz="4800" b="1" dirty="0" smtClean="0"/>
              <a:t>Commitment</a:t>
            </a:r>
            <a:endParaRPr lang="en-US" sz="4800" b="1"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0686" y="1524000"/>
            <a:ext cx="4967314" cy="4952999"/>
          </a:xfrm>
          <a:prstGeom prst="rect">
            <a:avLst/>
          </a:prstGeom>
        </p:spPr>
      </p:pic>
    </p:spTree>
    <p:extLst>
      <p:ext uri="{BB962C8B-B14F-4D97-AF65-F5344CB8AC3E}">
        <p14:creationId xmlns:p14="http://schemas.microsoft.com/office/powerpoint/2010/main" val="2573147774"/>
      </p:ext>
    </p:extLst>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304800" y="381000"/>
            <a:ext cx="7772400" cy="1143000"/>
          </a:xfrm>
        </p:spPr>
        <p:txBody>
          <a:bodyPr/>
          <a:lstStyle/>
          <a:p>
            <a:r>
              <a:rPr lang="en-US" sz="4000"/>
              <a:t>Board Chair &amp; CEO</a:t>
            </a:r>
          </a:p>
        </p:txBody>
      </p:sp>
      <p:sp>
        <p:nvSpPr>
          <p:cNvPr id="484355" name="Rectangle 3"/>
          <p:cNvSpPr>
            <a:spLocks noGrp="1" noChangeArrowheads="1"/>
          </p:cNvSpPr>
          <p:nvPr>
            <p:ph type="body" idx="1"/>
          </p:nvPr>
        </p:nvSpPr>
        <p:spPr>
          <a:xfrm>
            <a:off x="304800" y="1524000"/>
            <a:ext cx="8610600" cy="4419600"/>
          </a:xfrm>
        </p:spPr>
        <p:txBody>
          <a:bodyPr/>
          <a:lstStyle/>
          <a:p>
            <a:pPr>
              <a:spcAft>
                <a:spcPts val="1800"/>
              </a:spcAft>
            </a:pPr>
            <a:r>
              <a:rPr lang="en-US" sz="2800" dirty="0"/>
              <a:t>Make diversity a top objective for the entire </a:t>
            </a:r>
            <a:r>
              <a:rPr lang="en-US" sz="2800" dirty="0" smtClean="0"/>
              <a:t>organization.</a:t>
            </a:r>
            <a:endParaRPr lang="en-US" sz="2800" dirty="0"/>
          </a:p>
          <a:p>
            <a:pPr>
              <a:spcAft>
                <a:spcPts val="1800"/>
              </a:spcAft>
            </a:pPr>
            <a:r>
              <a:rPr lang="en-US" sz="2800" dirty="0" smtClean="0"/>
              <a:t>Make </a:t>
            </a:r>
            <a:r>
              <a:rPr lang="en-US" sz="2800" dirty="0" smtClean="0"/>
              <a:t>regular</a:t>
            </a:r>
            <a:r>
              <a:rPr lang="en-US" sz="2800" dirty="0" smtClean="0"/>
              <a:t> </a:t>
            </a:r>
            <a:r>
              <a:rPr lang="en-US" sz="2800" dirty="0"/>
              <a:t>public statements of the organization’s vision and philosophy of </a:t>
            </a:r>
            <a:r>
              <a:rPr lang="en-US" sz="2800" dirty="0" smtClean="0"/>
              <a:t>inclusiveness.</a:t>
            </a:r>
            <a:endParaRPr lang="en-US" sz="2800" dirty="0"/>
          </a:p>
          <a:p>
            <a:pPr>
              <a:spcAft>
                <a:spcPts val="1800"/>
              </a:spcAft>
            </a:pPr>
            <a:r>
              <a:rPr lang="en-US" sz="2800" dirty="0" smtClean="0"/>
              <a:t>Appoint </a:t>
            </a:r>
            <a:r>
              <a:rPr lang="en-US" sz="2800" dirty="0"/>
              <a:t>a </a:t>
            </a:r>
            <a:r>
              <a:rPr lang="en-US" sz="2800" dirty="0" smtClean="0"/>
              <a:t>task </a:t>
            </a:r>
            <a:r>
              <a:rPr lang="en-US" sz="2800" dirty="0"/>
              <a:t>force to study diversity and inclusiveness throughout the </a:t>
            </a:r>
            <a:r>
              <a:rPr lang="en-US" sz="2800" dirty="0" smtClean="0"/>
              <a:t>organization.</a:t>
            </a:r>
            <a:endParaRPr lang="en-US" sz="2800" dirty="0"/>
          </a:p>
          <a:p>
            <a:pPr>
              <a:spcAft>
                <a:spcPts val="1800"/>
              </a:spcAft>
            </a:pPr>
            <a:r>
              <a:rPr lang="en-US" sz="2800" dirty="0"/>
              <a:t>Include progress on diversity metrics as a regular part of reporting to the </a:t>
            </a:r>
            <a:r>
              <a:rPr lang="en-US" sz="2800" dirty="0" smtClean="0"/>
              <a:t>board.</a:t>
            </a:r>
            <a:endParaRPr lang="en-US" sz="2800" dirty="0"/>
          </a:p>
        </p:txBody>
      </p:sp>
    </p:spTree>
    <p:extLst>
      <p:ext uri="{BB962C8B-B14F-4D97-AF65-F5344CB8AC3E}">
        <p14:creationId xmlns:p14="http://schemas.microsoft.com/office/powerpoint/2010/main" val="2685453331"/>
      </p:ext>
    </p:extLst>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has to Lead:</a:t>
            </a:r>
            <a:endParaRPr lang="en-US" dirty="0"/>
          </a:p>
        </p:txBody>
      </p:sp>
      <p:sp>
        <p:nvSpPr>
          <p:cNvPr id="3" name="Content Placeholder 2"/>
          <p:cNvSpPr>
            <a:spLocks noGrp="1"/>
          </p:cNvSpPr>
          <p:nvPr>
            <p:ph idx="1"/>
          </p:nvPr>
        </p:nvSpPr>
        <p:spPr/>
        <p:txBody>
          <a:bodyPr/>
          <a:lstStyle/>
          <a:p>
            <a:pPr marL="171388" indent="-171388">
              <a:buFont typeface="Arial" pitchFamily="34" charset="0"/>
              <a:buChar char="•"/>
            </a:pPr>
            <a:r>
              <a:rPr lang="en-US" sz="2800" dirty="0"/>
              <a:t>L</a:t>
            </a:r>
            <a:r>
              <a:rPr lang="en-US" sz="2800" dirty="0" smtClean="0"/>
              <a:t>eadership recognizes </a:t>
            </a:r>
            <a:r>
              <a:rPr lang="en-US" sz="2800" dirty="0"/>
              <a:t>and embraces the opportunities and challenges that diversity presents to the organization,</a:t>
            </a:r>
          </a:p>
          <a:p>
            <a:pPr marL="171388" indent="-171388">
              <a:buFont typeface="Arial" pitchFamily="34" charset="0"/>
              <a:buChar char="•"/>
            </a:pPr>
            <a:r>
              <a:rPr lang="en-US" sz="2800" dirty="0"/>
              <a:t>L</a:t>
            </a:r>
            <a:r>
              <a:rPr lang="en-US" sz="2800" dirty="0" smtClean="0"/>
              <a:t>eadership </a:t>
            </a:r>
            <a:r>
              <a:rPr lang="en-US" sz="2800" dirty="0"/>
              <a:t>believes strongly in developing strategies that identify the assets and address the needs of diverse communities,</a:t>
            </a:r>
          </a:p>
          <a:p>
            <a:pPr marL="171388" indent="-171388">
              <a:buFont typeface="Arial" pitchFamily="34" charset="0"/>
              <a:buChar char="•"/>
            </a:pPr>
            <a:r>
              <a:rPr lang="en-US" sz="2800" dirty="0"/>
              <a:t>L</a:t>
            </a:r>
            <a:r>
              <a:rPr lang="en-US" sz="2800" dirty="0" smtClean="0"/>
              <a:t>eadership </a:t>
            </a:r>
            <a:r>
              <a:rPr lang="en-US" sz="2800" dirty="0"/>
              <a:t>integrates an awareness of diversity and inclusion into virtually everything the organization does, thereby literally transforming the organization.</a:t>
            </a:r>
          </a:p>
          <a:p>
            <a:endParaRPr lang="en-US" dirty="0"/>
          </a:p>
          <a:p>
            <a:endParaRPr lang="en-US" sz="2000" dirty="0"/>
          </a:p>
          <a:p>
            <a:endParaRPr lang="en-US" dirty="0"/>
          </a:p>
        </p:txBody>
      </p:sp>
    </p:spTree>
    <p:extLst>
      <p:ext uri="{BB962C8B-B14F-4D97-AF65-F5344CB8AC3E}">
        <p14:creationId xmlns:p14="http://schemas.microsoft.com/office/powerpoint/2010/main" val="4089654327"/>
      </p:ext>
    </p:extLst>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a:xfrm>
            <a:off x="381000" y="152400"/>
            <a:ext cx="8153400" cy="1371600"/>
          </a:xfrm>
        </p:spPr>
        <p:txBody>
          <a:bodyPr>
            <a:normAutofit/>
          </a:bodyPr>
          <a:lstStyle/>
          <a:p>
            <a:pPr lvl="1"/>
            <a:r>
              <a:rPr lang="en-US" sz="4000" dirty="0"/>
              <a:t>The Board</a:t>
            </a:r>
            <a:r>
              <a:rPr lang="en-US" dirty="0"/>
              <a:t> </a:t>
            </a:r>
            <a:r>
              <a:rPr lang="en-US" dirty="0" smtClean="0"/>
              <a:t>– Diversity </a:t>
            </a:r>
            <a:r>
              <a:rPr lang="en-US" dirty="0" smtClean="0"/>
              <a:t>Systems</a:t>
            </a:r>
            <a:br>
              <a:rPr lang="en-US" dirty="0" smtClean="0"/>
            </a:br>
            <a:r>
              <a:rPr lang="en-US" sz="1200" dirty="0"/>
              <a:t>Source: </a:t>
            </a:r>
            <a:r>
              <a:rPr lang="en-US" sz="1200" dirty="0" err="1"/>
              <a:t>Weech</a:t>
            </a:r>
            <a:r>
              <a:rPr lang="en-US" sz="1200" dirty="0"/>
              <a:t>-Maldonado, R., M.N. Elliott, C. Schiller, A. Hall, J.L. </a:t>
            </a:r>
            <a:r>
              <a:rPr lang="en-US" sz="1200" dirty="0" err="1"/>
              <a:t>Dreachslin</a:t>
            </a:r>
            <a:r>
              <a:rPr lang="en-US" sz="1200" dirty="0"/>
              <a:t>, and R.D. Hays. </a:t>
            </a:r>
            <a:endParaRPr lang="en-US" dirty="0"/>
          </a:p>
        </p:txBody>
      </p:sp>
      <p:sp>
        <p:nvSpPr>
          <p:cNvPr id="488451" name="Rectangle 3"/>
          <p:cNvSpPr>
            <a:spLocks noGrp="1" noChangeArrowheads="1"/>
          </p:cNvSpPr>
          <p:nvPr>
            <p:ph type="body" idx="1"/>
          </p:nvPr>
        </p:nvSpPr>
        <p:spPr>
          <a:xfrm>
            <a:off x="457200" y="1447800"/>
            <a:ext cx="8229600" cy="5181600"/>
          </a:xfrm>
        </p:spPr>
        <p:txBody>
          <a:bodyPr/>
          <a:lstStyle/>
          <a:p>
            <a:pPr marL="457200" lvl="1" indent="0">
              <a:buNone/>
            </a:pPr>
            <a:r>
              <a:rPr lang="en-US" dirty="0"/>
              <a:t>Strategic </a:t>
            </a:r>
            <a:r>
              <a:rPr lang="en-US" dirty="0" smtClean="0"/>
              <a:t>Plan: goals </a:t>
            </a:r>
            <a:r>
              <a:rPr lang="en-US" dirty="0"/>
              <a:t>for diversity </a:t>
            </a:r>
            <a:endParaRPr lang="en-US" dirty="0" smtClean="0"/>
          </a:p>
          <a:p>
            <a:pPr lvl="2"/>
            <a:r>
              <a:rPr lang="en-US" sz="2800" dirty="0" smtClean="0"/>
              <a:t>Recruitment </a:t>
            </a:r>
            <a:r>
              <a:rPr lang="en-US" sz="2800" dirty="0"/>
              <a:t>and Retention of a Culturally Diverse </a:t>
            </a:r>
            <a:r>
              <a:rPr lang="en-US" sz="2800" dirty="0" smtClean="0"/>
              <a:t>Board </a:t>
            </a:r>
            <a:r>
              <a:rPr lang="en-US" sz="2800" dirty="0" smtClean="0"/>
              <a:t>and/or Workforce.</a:t>
            </a:r>
            <a:endParaRPr lang="en-US" sz="2800" dirty="0" smtClean="0"/>
          </a:p>
          <a:p>
            <a:pPr lvl="2"/>
            <a:r>
              <a:rPr lang="en-US" sz="2800" dirty="0" smtClean="0"/>
              <a:t>Performance </a:t>
            </a:r>
            <a:r>
              <a:rPr lang="en-US" sz="2800" dirty="0"/>
              <a:t>Metrics -</a:t>
            </a:r>
            <a:r>
              <a:rPr lang="en-US" sz="2800" dirty="0" smtClean="0"/>
              <a:t> </a:t>
            </a:r>
            <a:r>
              <a:rPr lang="en-US" sz="2800" dirty="0"/>
              <a:t>assessment of diversity goal achievement as part of strategic </a:t>
            </a:r>
            <a:r>
              <a:rPr lang="en-US" sz="2800" dirty="0" smtClean="0"/>
              <a:t>planning. </a:t>
            </a:r>
            <a:endParaRPr lang="en-US" sz="2800" dirty="0"/>
          </a:p>
          <a:p>
            <a:pPr lvl="2"/>
            <a:r>
              <a:rPr lang="en-US" sz="2800" dirty="0"/>
              <a:t>Accountability </a:t>
            </a:r>
            <a:r>
              <a:rPr lang="en-US" sz="2800" dirty="0" smtClean="0"/>
              <a:t>- dedicated </a:t>
            </a:r>
            <a:r>
              <a:rPr lang="en-US" sz="2800" dirty="0"/>
              <a:t>person, office or committee assigned responsibility to promote the </a:t>
            </a:r>
            <a:r>
              <a:rPr lang="en-US" sz="2800" dirty="0" smtClean="0"/>
              <a:t>diversity </a:t>
            </a:r>
            <a:r>
              <a:rPr lang="en-US" sz="2800" dirty="0" smtClean="0"/>
              <a:t>goals.</a:t>
            </a:r>
            <a:endParaRPr lang="en-US" sz="2800" dirty="0" smtClean="0"/>
          </a:p>
          <a:p>
            <a:pPr lvl="2"/>
            <a:r>
              <a:rPr lang="en-US" sz="2800" dirty="0" smtClean="0"/>
              <a:t>Community Involvement-  annually </a:t>
            </a:r>
            <a:r>
              <a:rPr lang="en-US" sz="2800" dirty="0"/>
              <a:t>report to the stakeholders about diversity leadership </a:t>
            </a:r>
            <a:r>
              <a:rPr lang="en-US" sz="2800" dirty="0" smtClean="0"/>
              <a:t>performance.  </a:t>
            </a:r>
            <a:endParaRPr lang="en-US" sz="2800" dirty="0"/>
          </a:p>
          <a:p>
            <a:pPr marL="457200" lvl="1" indent="0">
              <a:buNone/>
            </a:pPr>
            <a:endParaRPr lang="en-US" sz="1200" dirty="0" smtClean="0"/>
          </a:p>
          <a:p>
            <a:pPr marL="457200" lvl="1" indent="0">
              <a:buNone/>
            </a:pPr>
            <a:endParaRPr lang="en-US" sz="1200" dirty="0"/>
          </a:p>
          <a:p>
            <a:pPr marL="457200" lvl="1" indent="0">
              <a:buNone/>
            </a:pPr>
            <a:endParaRPr lang="en-US" sz="1200" dirty="0" smtClean="0"/>
          </a:p>
          <a:p>
            <a:pPr marL="457200" lvl="1" indent="0">
              <a:buNone/>
            </a:pPr>
            <a:endParaRPr lang="en-US" sz="1200" dirty="0"/>
          </a:p>
          <a:p>
            <a:pPr lvl="1">
              <a:buFontTx/>
              <a:buNone/>
            </a:pPr>
            <a:endParaRPr lang="en-US" dirty="0"/>
          </a:p>
        </p:txBody>
      </p:sp>
    </p:spTree>
    <p:extLst>
      <p:ext uri="{BB962C8B-B14F-4D97-AF65-F5344CB8AC3E}">
        <p14:creationId xmlns:p14="http://schemas.microsoft.com/office/powerpoint/2010/main" val="810678657"/>
      </p:ext>
    </p:extLst>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Recruitment …</a:t>
            </a:r>
            <a:endParaRPr lang="en-US" dirty="0"/>
          </a:p>
        </p:txBody>
      </p:sp>
      <p:sp>
        <p:nvSpPr>
          <p:cNvPr id="3" name="Content Placeholder 2"/>
          <p:cNvSpPr>
            <a:spLocks noGrp="1"/>
          </p:cNvSpPr>
          <p:nvPr>
            <p:ph idx="1"/>
          </p:nvPr>
        </p:nvSpPr>
        <p:spPr/>
        <p:txBody>
          <a:bodyPr/>
          <a:lstStyle/>
          <a:p>
            <a:pPr marL="119062" indent="0">
              <a:buNone/>
            </a:pPr>
            <a:r>
              <a:rPr lang="en-US" b="1" i="1" dirty="0" smtClean="0">
                <a:solidFill>
                  <a:srgbClr val="C00000"/>
                </a:solidFill>
              </a:rPr>
              <a:t>Consider:</a:t>
            </a:r>
            <a:endParaRPr lang="en-US" b="1" i="1" dirty="0">
              <a:solidFill>
                <a:srgbClr val="C00000"/>
              </a:solidFill>
            </a:endParaRPr>
          </a:p>
          <a:p>
            <a:pPr marL="119062" indent="0">
              <a:buNone/>
            </a:pPr>
            <a:endParaRPr lang="en-US" b="1" i="1" dirty="0" smtClean="0">
              <a:solidFill>
                <a:srgbClr val="C00000"/>
              </a:solidFill>
            </a:endParaRPr>
          </a:p>
          <a:p>
            <a:r>
              <a:rPr lang="en-US" dirty="0" smtClean="0"/>
              <a:t>Is your board strategic and intentional in its recruitment practices?</a:t>
            </a:r>
          </a:p>
          <a:p>
            <a:endParaRPr lang="en-US" dirty="0"/>
          </a:p>
          <a:p>
            <a:r>
              <a:rPr lang="en-US" dirty="0" smtClean="0"/>
              <a:t>What resources and connections outside the board are you tapping into to help you achieve your desired outcomes?</a:t>
            </a:r>
            <a:endParaRPr lang="en-US" dirty="0"/>
          </a:p>
        </p:txBody>
      </p:sp>
    </p:spTree>
    <p:extLst>
      <p:ext uri="{BB962C8B-B14F-4D97-AF65-F5344CB8AC3E}">
        <p14:creationId xmlns:p14="http://schemas.microsoft.com/office/powerpoint/2010/main" val="1693065734"/>
      </p:ext>
    </p:extLst>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457200" y="381000"/>
            <a:ext cx="7772400" cy="1143000"/>
          </a:xfrm>
        </p:spPr>
        <p:txBody>
          <a:bodyPr>
            <a:normAutofit fontScale="90000"/>
          </a:bodyPr>
          <a:lstStyle/>
          <a:p>
            <a:r>
              <a:rPr lang="en-US" sz="4000" dirty="0"/>
              <a:t>Governance </a:t>
            </a:r>
            <a:r>
              <a:rPr lang="en-US" sz="4000" dirty="0" smtClean="0"/>
              <a:t>Committee- </a:t>
            </a:r>
            <a:br>
              <a:rPr lang="en-US" sz="4000" dirty="0" smtClean="0"/>
            </a:br>
            <a:r>
              <a:rPr lang="en-US" sz="4000" dirty="0" smtClean="0"/>
              <a:t>Board Diversity</a:t>
            </a:r>
            <a:endParaRPr lang="en-US" sz="4000" dirty="0"/>
          </a:p>
        </p:txBody>
      </p:sp>
      <p:sp>
        <p:nvSpPr>
          <p:cNvPr id="486403" name="Rectangle 3"/>
          <p:cNvSpPr>
            <a:spLocks noGrp="1" noChangeArrowheads="1"/>
          </p:cNvSpPr>
          <p:nvPr>
            <p:ph type="body" idx="1"/>
          </p:nvPr>
        </p:nvSpPr>
        <p:spPr>
          <a:xfrm>
            <a:off x="457200" y="1752600"/>
            <a:ext cx="8229600" cy="4114800"/>
          </a:xfrm>
        </p:spPr>
        <p:txBody>
          <a:bodyPr/>
          <a:lstStyle/>
          <a:p>
            <a:pPr>
              <a:spcAft>
                <a:spcPts val="1800"/>
              </a:spcAft>
            </a:pPr>
            <a:r>
              <a:rPr lang="en-US" sz="2800" dirty="0"/>
              <a:t>Create a pipeline</a:t>
            </a:r>
          </a:p>
          <a:p>
            <a:pPr>
              <a:spcAft>
                <a:spcPts val="1800"/>
              </a:spcAft>
            </a:pPr>
            <a:r>
              <a:rPr lang="en-US" sz="2800" dirty="0" smtClean="0"/>
              <a:t>Monitor </a:t>
            </a:r>
            <a:r>
              <a:rPr lang="en-US" sz="2800" dirty="0"/>
              <a:t>retention rates</a:t>
            </a:r>
          </a:p>
          <a:p>
            <a:pPr>
              <a:spcAft>
                <a:spcPts val="1800"/>
              </a:spcAft>
            </a:pPr>
            <a:r>
              <a:rPr lang="en-US" sz="2800" dirty="0"/>
              <a:t>Conduct exit interviews to further assess progress related to inclusiveness</a:t>
            </a:r>
          </a:p>
          <a:p>
            <a:pPr>
              <a:spcAft>
                <a:spcPts val="1800"/>
              </a:spcAft>
            </a:pPr>
            <a:r>
              <a:rPr lang="en-US" sz="2800" dirty="0"/>
              <a:t>Administer board self-assessments that include questions related to diversity strategies &amp; goals </a:t>
            </a:r>
          </a:p>
        </p:txBody>
      </p:sp>
    </p:spTree>
    <p:extLst>
      <p:ext uri="{BB962C8B-B14F-4D97-AF65-F5344CB8AC3E}">
        <p14:creationId xmlns:p14="http://schemas.microsoft.com/office/powerpoint/2010/main" val="2747388034"/>
      </p:ext>
    </p:extLst>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effectLst/>
              </a:rPr>
              <a:t>KEY ACTION </a:t>
            </a:r>
            <a:r>
              <a:rPr lang="en-US" dirty="0" smtClean="0">
                <a:effectLst/>
              </a:rPr>
              <a:t>STEPS</a:t>
            </a:r>
            <a:br>
              <a:rPr lang="en-US" dirty="0" smtClean="0">
                <a:effectLst/>
              </a:rPr>
            </a:br>
            <a:r>
              <a:rPr lang="en-US" dirty="0" smtClean="0">
                <a:effectLst/>
              </a:rPr>
              <a:t>Board Diversity</a:t>
            </a:r>
            <a:endParaRPr lang="en-US" dirty="0">
              <a:effectLst/>
            </a:endParaRPr>
          </a:p>
        </p:txBody>
      </p:sp>
      <p:sp>
        <p:nvSpPr>
          <p:cNvPr id="3" name="Content Placeholder 2"/>
          <p:cNvSpPr>
            <a:spLocks noGrp="1"/>
          </p:cNvSpPr>
          <p:nvPr>
            <p:ph idx="1"/>
          </p:nvPr>
        </p:nvSpPr>
        <p:spPr>
          <a:xfrm>
            <a:off x="228600" y="1524000"/>
            <a:ext cx="8686800" cy="4876800"/>
          </a:xfrm>
        </p:spPr>
        <p:txBody>
          <a:bodyPr/>
          <a:lstStyle/>
          <a:p>
            <a:pPr marL="633412" lvl="0" indent="-514350">
              <a:lnSpc>
                <a:spcPct val="150000"/>
              </a:lnSpc>
              <a:buFont typeface="+mj-lt"/>
              <a:buAutoNum type="arabicPeriod"/>
            </a:pPr>
            <a:r>
              <a:rPr lang="en-US" sz="2800" dirty="0"/>
              <a:t>Recruit outside of traditional networks</a:t>
            </a:r>
          </a:p>
          <a:p>
            <a:pPr marL="633412" lvl="0" indent="-514350">
              <a:lnSpc>
                <a:spcPct val="150000"/>
              </a:lnSpc>
              <a:buFont typeface="+mj-lt"/>
              <a:buAutoNum type="arabicPeriod"/>
            </a:pPr>
            <a:r>
              <a:rPr lang="en-US" sz="2800" dirty="0" smtClean="0"/>
              <a:t>Articulate </a:t>
            </a:r>
            <a:r>
              <a:rPr lang="en-US" sz="2800" dirty="0"/>
              <a:t>comprehensive needs of the board</a:t>
            </a:r>
          </a:p>
          <a:p>
            <a:pPr marL="633412" lvl="0" indent="-514350">
              <a:lnSpc>
                <a:spcPct val="150000"/>
              </a:lnSpc>
              <a:buFont typeface="+mj-lt"/>
              <a:buAutoNum type="arabicPeriod"/>
            </a:pPr>
            <a:r>
              <a:rPr lang="en-US" sz="2800" dirty="0" smtClean="0"/>
              <a:t>Create </a:t>
            </a:r>
            <a:r>
              <a:rPr lang="en-US" sz="2800" dirty="0"/>
              <a:t>capacity – dedicate </a:t>
            </a:r>
            <a:r>
              <a:rPr lang="en-US" sz="2800" dirty="0" smtClean="0"/>
              <a:t>leadership, time and resources </a:t>
            </a:r>
            <a:r>
              <a:rPr lang="en-US" sz="2800" dirty="0"/>
              <a:t>to becoming diverse and inclusive</a:t>
            </a:r>
          </a:p>
          <a:p>
            <a:pPr marL="633412" lvl="0" indent="-514350">
              <a:lnSpc>
                <a:spcPct val="150000"/>
              </a:lnSpc>
              <a:buFont typeface="+mj-lt"/>
              <a:buAutoNum type="arabicPeriod"/>
            </a:pPr>
            <a:r>
              <a:rPr lang="en-US" sz="2800" dirty="0"/>
              <a:t>Ask </a:t>
            </a:r>
            <a:r>
              <a:rPr lang="en-US" sz="2800" dirty="0" smtClean="0"/>
              <a:t>partners stakeholders </a:t>
            </a:r>
            <a:r>
              <a:rPr lang="en-US" sz="2800" dirty="0"/>
              <a:t>to help recruit </a:t>
            </a:r>
          </a:p>
          <a:p>
            <a:pPr marL="633412" lvl="0" indent="-514350">
              <a:lnSpc>
                <a:spcPct val="150000"/>
              </a:lnSpc>
              <a:buFont typeface="+mj-lt"/>
              <a:buAutoNum type="arabicPeriod"/>
            </a:pPr>
            <a:r>
              <a:rPr lang="en-US" sz="2800" dirty="0" smtClean="0"/>
              <a:t>Make </a:t>
            </a:r>
            <a:r>
              <a:rPr lang="en-US" sz="2800" dirty="0"/>
              <a:t>D&amp;I a part of board orientation</a:t>
            </a:r>
          </a:p>
          <a:p>
            <a:pPr marL="633412" lvl="0" indent="-514350">
              <a:lnSpc>
                <a:spcPct val="150000"/>
              </a:lnSpc>
              <a:buFont typeface="+mj-lt"/>
              <a:buAutoNum type="arabicPeriod"/>
            </a:pPr>
            <a:r>
              <a:rPr lang="en-US" sz="2800" dirty="0" smtClean="0"/>
              <a:t>Align </a:t>
            </a:r>
            <a:r>
              <a:rPr lang="en-US" sz="2800" dirty="0"/>
              <a:t>D&amp;I </a:t>
            </a:r>
            <a:r>
              <a:rPr lang="en-US" sz="2800" dirty="0" smtClean="0"/>
              <a:t>with organizational sustainability</a:t>
            </a:r>
            <a:endParaRPr lang="en-US" sz="2800" dirty="0"/>
          </a:p>
          <a:p>
            <a:endParaRPr lang="en-US" dirty="0"/>
          </a:p>
        </p:txBody>
      </p:sp>
    </p:spTree>
    <p:extLst>
      <p:ext uri="{BB962C8B-B14F-4D97-AF65-F5344CB8AC3E}">
        <p14:creationId xmlns:p14="http://schemas.microsoft.com/office/powerpoint/2010/main" val="1403150815"/>
      </p:ext>
    </p:extLst>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effectLst/>
              </a:rPr>
              <a:t>KEY ACTION </a:t>
            </a:r>
            <a:r>
              <a:rPr lang="en-US" dirty="0">
                <a:effectLst/>
              </a:rPr>
              <a:t>STEPS</a:t>
            </a:r>
            <a:br>
              <a:rPr lang="en-US" dirty="0">
                <a:effectLst/>
              </a:rPr>
            </a:br>
            <a:r>
              <a:rPr lang="en-US" dirty="0">
                <a:effectLst/>
              </a:rPr>
              <a:t>Board Diversity</a:t>
            </a:r>
            <a:endParaRPr lang="en-US" dirty="0"/>
          </a:p>
        </p:txBody>
      </p:sp>
      <p:sp>
        <p:nvSpPr>
          <p:cNvPr id="3" name="Content Placeholder 2"/>
          <p:cNvSpPr>
            <a:spLocks noGrp="1"/>
          </p:cNvSpPr>
          <p:nvPr>
            <p:ph idx="1"/>
          </p:nvPr>
        </p:nvSpPr>
        <p:spPr/>
        <p:txBody>
          <a:bodyPr/>
          <a:lstStyle/>
          <a:p>
            <a:pPr marL="633412" indent="-514350">
              <a:buFont typeface="+mj-lt"/>
              <a:buAutoNum type="arabicPeriod" startAt="7"/>
            </a:pPr>
            <a:r>
              <a:rPr lang="en-US" sz="2800" dirty="0"/>
              <a:t>Hold meetings at times that are convenient for board members with care-giving responsibilities</a:t>
            </a:r>
            <a:r>
              <a:rPr lang="en-US" sz="2800" dirty="0" smtClean="0"/>
              <a:t>.</a:t>
            </a:r>
          </a:p>
          <a:p>
            <a:pPr marL="633412" indent="-514350">
              <a:buFont typeface="+mj-lt"/>
              <a:buAutoNum type="arabicPeriod" startAt="7"/>
            </a:pPr>
            <a:r>
              <a:rPr lang="en-US" sz="2800" dirty="0" smtClean="0"/>
              <a:t> </a:t>
            </a:r>
            <a:r>
              <a:rPr lang="en-US" sz="2800" dirty="0"/>
              <a:t>Hold meetings in locations that are wheelchair accessible</a:t>
            </a:r>
            <a:r>
              <a:rPr lang="en-US" sz="2800" dirty="0" smtClean="0"/>
              <a:t>.</a:t>
            </a:r>
          </a:p>
          <a:p>
            <a:pPr marL="633412" indent="-514350">
              <a:buFont typeface="+mj-lt"/>
              <a:buAutoNum type="arabicPeriod" startAt="7"/>
            </a:pPr>
            <a:r>
              <a:rPr lang="en-US" sz="2800" dirty="0" err="1" smtClean="0"/>
              <a:t>BoardSource</a:t>
            </a:r>
            <a:r>
              <a:rPr lang="en-US" sz="2800" dirty="0" smtClean="0"/>
              <a:t> Study-</a:t>
            </a:r>
          </a:p>
          <a:p>
            <a:pPr lvl="1"/>
            <a:r>
              <a:rPr lang="en-US" sz="2400" dirty="0" smtClean="0"/>
              <a:t>64</a:t>
            </a:r>
            <a:r>
              <a:rPr lang="en-US" sz="2400" dirty="0" smtClean="0"/>
              <a:t>% selected </a:t>
            </a:r>
            <a:r>
              <a:rPr lang="en-US" sz="2400" dirty="0"/>
              <a:t>“passion for the mission” as very important, </a:t>
            </a:r>
            <a:r>
              <a:rPr lang="en-US" sz="2400" dirty="0" smtClean="0"/>
              <a:t> 61% “opportunity </a:t>
            </a:r>
            <a:r>
              <a:rPr lang="en-US" sz="2400" dirty="0"/>
              <a:t>to give back to the </a:t>
            </a:r>
            <a:r>
              <a:rPr lang="en-US" sz="2400" dirty="0" smtClean="0"/>
              <a:t>community, 24% “</a:t>
            </a:r>
            <a:r>
              <a:rPr lang="en-US" sz="2400" dirty="0"/>
              <a:t>opportunity for professional growth” and </a:t>
            </a:r>
            <a:r>
              <a:rPr lang="en-US" sz="2400" dirty="0" smtClean="0"/>
              <a:t>23% -“the </a:t>
            </a:r>
            <a:r>
              <a:rPr lang="en-US" sz="2400" dirty="0"/>
              <a:t>organization’s need for my professional </a:t>
            </a:r>
            <a:r>
              <a:rPr lang="en-US" sz="2400" dirty="0" smtClean="0"/>
              <a:t>skills</a:t>
            </a:r>
            <a:endParaRPr lang="en-US" sz="2400" dirty="0"/>
          </a:p>
        </p:txBody>
      </p:sp>
    </p:spTree>
    <p:extLst>
      <p:ext uri="{BB962C8B-B14F-4D97-AF65-F5344CB8AC3E}">
        <p14:creationId xmlns:p14="http://schemas.microsoft.com/office/powerpoint/2010/main" val="3813338277"/>
      </p:ext>
    </p:extLst>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50950"/>
          </a:xfrm>
        </p:spPr>
        <p:txBody>
          <a:bodyPr>
            <a:normAutofit fontScale="90000"/>
          </a:bodyPr>
          <a:lstStyle/>
          <a:p>
            <a:pPr algn="ctr"/>
            <a:r>
              <a:rPr lang="en-US" dirty="0" smtClean="0"/>
              <a:t>KEY ACTION STEPS</a:t>
            </a:r>
            <a:br>
              <a:rPr lang="en-US" dirty="0" smtClean="0"/>
            </a:br>
            <a:r>
              <a:rPr lang="en-US" dirty="0" smtClean="0"/>
              <a:t>Board Diversity</a:t>
            </a:r>
            <a:endParaRPr lang="en-US" dirty="0"/>
          </a:p>
        </p:txBody>
      </p:sp>
      <p:sp>
        <p:nvSpPr>
          <p:cNvPr id="3" name="Content Placeholder 2"/>
          <p:cNvSpPr>
            <a:spLocks noGrp="1"/>
          </p:cNvSpPr>
          <p:nvPr>
            <p:ph idx="1"/>
          </p:nvPr>
        </p:nvSpPr>
        <p:spPr/>
        <p:txBody>
          <a:bodyPr/>
          <a:lstStyle/>
          <a:p>
            <a:pPr marL="633412" indent="-514350">
              <a:buFont typeface="+mj-lt"/>
              <a:buAutoNum type="arabicPeriod" startAt="10"/>
            </a:pPr>
            <a:r>
              <a:rPr lang="en-US" dirty="0"/>
              <a:t>Advertise in </a:t>
            </a:r>
            <a:r>
              <a:rPr lang="en-US" dirty="0" smtClean="0"/>
              <a:t>ethnic-specific publications.</a:t>
            </a:r>
          </a:p>
          <a:p>
            <a:pPr marL="633412" indent="-514350">
              <a:buFont typeface="+mj-lt"/>
              <a:buAutoNum type="arabicPeriod" startAt="10"/>
            </a:pPr>
            <a:r>
              <a:rPr lang="en-US" dirty="0" smtClean="0"/>
              <a:t>Partner </a:t>
            </a:r>
            <a:r>
              <a:rPr lang="en-US" dirty="0"/>
              <a:t>with </a:t>
            </a:r>
            <a:r>
              <a:rPr lang="en-US" dirty="0" smtClean="0"/>
              <a:t>ethnic/diverse-cultural </a:t>
            </a:r>
            <a:r>
              <a:rPr lang="en-US" dirty="0"/>
              <a:t>organizations to make them aware of available positions and to help identify qualified candidates.  </a:t>
            </a:r>
            <a:endParaRPr lang="en-US" dirty="0" smtClean="0"/>
          </a:p>
          <a:p>
            <a:pPr marL="633412" indent="-514350">
              <a:buFont typeface="+mj-lt"/>
              <a:buAutoNum type="arabicPeriod" startAt="10"/>
            </a:pPr>
            <a:r>
              <a:rPr lang="en-US" dirty="0" smtClean="0"/>
              <a:t>Target </a:t>
            </a:r>
            <a:r>
              <a:rPr lang="en-US" dirty="0"/>
              <a:t>individuals who are active within the community. </a:t>
            </a:r>
            <a:endParaRPr lang="en-US" dirty="0" smtClean="0"/>
          </a:p>
        </p:txBody>
      </p:sp>
    </p:spTree>
    <p:extLst>
      <p:ext uri="{BB962C8B-B14F-4D97-AF65-F5344CB8AC3E}">
        <p14:creationId xmlns:p14="http://schemas.microsoft.com/office/powerpoint/2010/main" val="3424875033"/>
      </p:ext>
    </p:extLst>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Objective:</a:t>
            </a:r>
            <a:endParaRPr lang="en-US" dirty="0"/>
          </a:p>
        </p:txBody>
      </p:sp>
      <p:sp>
        <p:nvSpPr>
          <p:cNvPr id="3" name="Content Placeholder 2"/>
          <p:cNvSpPr>
            <a:spLocks noGrp="1"/>
          </p:cNvSpPr>
          <p:nvPr>
            <p:ph idx="1"/>
          </p:nvPr>
        </p:nvSpPr>
        <p:spPr/>
        <p:txBody>
          <a:bodyPr/>
          <a:lstStyle/>
          <a:p>
            <a:pPr marL="0" indent="0">
              <a:lnSpc>
                <a:spcPct val="90000"/>
              </a:lnSpc>
              <a:spcAft>
                <a:spcPts val="1800"/>
              </a:spcAft>
              <a:buNone/>
            </a:pPr>
            <a:r>
              <a:rPr lang="en-US" dirty="0" smtClean="0"/>
              <a:t>Strengthen the ability of nonprofit leaders to:</a:t>
            </a:r>
          </a:p>
          <a:p>
            <a:pPr marL="457200" indent="-457200">
              <a:lnSpc>
                <a:spcPct val="90000"/>
              </a:lnSpc>
              <a:spcAft>
                <a:spcPts val="1800"/>
              </a:spcAft>
              <a:buFont typeface="Arial" panose="020B0604020202020204" pitchFamily="34" charset="0"/>
              <a:buChar char="•"/>
            </a:pPr>
            <a:r>
              <a:rPr lang="en-US" dirty="0"/>
              <a:t>Distinguish between diversity, inclusion, and cultural competence </a:t>
            </a:r>
          </a:p>
          <a:p>
            <a:pPr marL="457200" indent="-457200">
              <a:lnSpc>
                <a:spcPct val="90000"/>
              </a:lnSpc>
              <a:spcAft>
                <a:spcPts val="1800"/>
              </a:spcAft>
              <a:buFont typeface="Arial" panose="020B0604020202020204" pitchFamily="34" charset="0"/>
              <a:buChar char="•"/>
            </a:pPr>
            <a:r>
              <a:rPr lang="en-US" dirty="0"/>
              <a:t>Identify the unique challenges of </a:t>
            </a:r>
            <a:r>
              <a:rPr lang="en-US" dirty="0" smtClean="0"/>
              <a:t>achieving diversity, inclusion and cultural competence</a:t>
            </a:r>
            <a:endParaRPr lang="en-US" dirty="0"/>
          </a:p>
          <a:p>
            <a:pPr marL="457200" indent="-457200">
              <a:lnSpc>
                <a:spcPct val="90000"/>
              </a:lnSpc>
              <a:spcAft>
                <a:spcPts val="1800"/>
              </a:spcAft>
              <a:buFont typeface="Arial" panose="020B0604020202020204" pitchFamily="34" charset="0"/>
              <a:buChar char="•"/>
            </a:pPr>
            <a:r>
              <a:rPr lang="en-US" dirty="0" smtClean="0"/>
              <a:t>Understand communication</a:t>
            </a:r>
            <a:r>
              <a:rPr lang="en-US" dirty="0"/>
              <a:t>, </a:t>
            </a:r>
            <a:r>
              <a:rPr lang="en-US" dirty="0" smtClean="0"/>
              <a:t>commitment, </a:t>
            </a:r>
            <a:r>
              <a:rPr lang="en-US" dirty="0"/>
              <a:t>and </a:t>
            </a:r>
            <a:r>
              <a:rPr lang="en-US" dirty="0" smtClean="0"/>
              <a:t>systems approach to improve diversity. </a:t>
            </a:r>
            <a:endParaRPr lang="en-US" dirty="0"/>
          </a:p>
        </p:txBody>
      </p:sp>
    </p:spTree>
    <p:extLst>
      <p:ext uri="{BB962C8B-B14F-4D97-AF65-F5344CB8AC3E}">
        <p14:creationId xmlns:p14="http://schemas.microsoft.com/office/powerpoint/2010/main" val="3328355814"/>
      </p:ext>
    </p:extLst>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Vital Voices: Lessons Learned from Board Members of Color:</a:t>
            </a:r>
            <a:endParaRPr lang="en-US" dirty="0"/>
          </a:p>
        </p:txBody>
      </p:sp>
      <p:sp>
        <p:nvSpPr>
          <p:cNvPr id="3" name="Content Placeholder 2"/>
          <p:cNvSpPr>
            <a:spLocks noGrp="1"/>
          </p:cNvSpPr>
          <p:nvPr>
            <p:ph idx="1"/>
          </p:nvPr>
        </p:nvSpPr>
        <p:spPr>
          <a:xfrm>
            <a:off x="457200" y="1676400"/>
            <a:ext cx="8229600" cy="4854574"/>
          </a:xfrm>
        </p:spPr>
        <p:txBody>
          <a:bodyPr/>
          <a:lstStyle/>
          <a:p>
            <a:pPr marL="119062" indent="0">
              <a:buNone/>
            </a:pPr>
            <a:r>
              <a:rPr lang="en-US" sz="2800" dirty="0"/>
              <a:t>C</a:t>
            </a:r>
            <a:r>
              <a:rPr lang="en-US" sz="2800" dirty="0" smtClean="0"/>
              <a:t>onducted </a:t>
            </a:r>
            <a:r>
              <a:rPr lang="en-US" sz="2800" dirty="0"/>
              <a:t>a survey and series of focus groups in 2009-2010 and asked questions about attitudes toward and experiences with nonprofit board service. </a:t>
            </a:r>
            <a:endParaRPr lang="en-US" sz="2800" dirty="0" smtClean="0"/>
          </a:p>
          <a:p>
            <a:pPr marL="119062" indent="0">
              <a:buNone/>
            </a:pPr>
            <a:r>
              <a:rPr lang="en-US" sz="2800" dirty="0" smtClean="0"/>
              <a:t>Factors Contributing to Negative Experiences</a:t>
            </a:r>
          </a:p>
          <a:p>
            <a:r>
              <a:rPr lang="en-US" sz="2800" dirty="0" smtClean="0"/>
              <a:t>Board </a:t>
            </a:r>
            <a:r>
              <a:rPr lang="en-US" sz="2800" dirty="0"/>
              <a:t>culture </a:t>
            </a:r>
            <a:endParaRPr lang="en-US" sz="2800" dirty="0" smtClean="0"/>
          </a:p>
          <a:p>
            <a:r>
              <a:rPr lang="en-US" sz="2800" dirty="0" smtClean="0"/>
              <a:t>Tokenism ( no quotas but this is a concern)</a:t>
            </a:r>
          </a:p>
          <a:p>
            <a:r>
              <a:rPr lang="en-US" sz="2800" dirty="0"/>
              <a:t>Lack of genuine commitment to diversity and inclusion </a:t>
            </a:r>
          </a:p>
          <a:p>
            <a:r>
              <a:rPr lang="en-US" sz="2800" dirty="0" smtClean="0"/>
              <a:t>Too </a:t>
            </a:r>
            <a:r>
              <a:rPr lang="en-US" sz="2800" dirty="0"/>
              <a:t>few people of color (feeling of isolation but not tokenism</a:t>
            </a:r>
            <a:r>
              <a:rPr lang="en-US" sz="2800" dirty="0" smtClean="0"/>
              <a:t>)</a:t>
            </a:r>
          </a:p>
          <a:p>
            <a:r>
              <a:rPr lang="en-US" sz="2800" dirty="0" smtClean="0"/>
              <a:t>Fundraising </a:t>
            </a:r>
            <a:endParaRPr lang="en-US" sz="2800" dirty="0"/>
          </a:p>
          <a:p>
            <a:endParaRPr lang="en-US" dirty="0"/>
          </a:p>
        </p:txBody>
      </p:sp>
    </p:spTree>
    <p:extLst>
      <p:ext uri="{BB962C8B-B14F-4D97-AF65-F5344CB8AC3E}">
        <p14:creationId xmlns:p14="http://schemas.microsoft.com/office/powerpoint/2010/main" val="3839702430"/>
      </p:ext>
    </p:extLst>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Vital Voices: Lessons Learned from Board Members of Color:</a:t>
            </a:r>
            <a:endParaRPr lang="en-US" dirty="0"/>
          </a:p>
        </p:txBody>
      </p:sp>
      <p:sp>
        <p:nvSpPr>
          <p:cNvPr id="3" name="Content Placeholder 2"/>
          <p:cNvSpPr>
            <a:spLocks noGrp="1"/>
          </p:cNvSpPr>
          <p:nvPr>
            <p:ph idx="1"/>
          </p:nvPr>
        </p:nvSpPr>
        <p:spPr/>
        <p:txBody>
          <a:bodyPr/>
          <a:lstStyle/>
          <a:p>
            <a:pPr marL="119062" indent="0">
              <a:buNone/>
            </a:pPr>
            <a:r>
              <a:rPr lang="en-US" dirty="0" smtClean="0"/>
              <a:t>Factors that Contributed to Positive Experiences: </a:t>
            </a:r>
          </a:p>
          <a:p>
            <a:r>
              <a:rPr lang="en-US" dirty="0" smtClean="0"/>
              <a:t>Board </a:t>
            </a:r>
            <a:r>
              <a:rPr lang="en-US" dirty="0" smtClean="0"/>
              <a:t>Culture- 40</a:t>
            </a:r>
            <a:r>
              <a:rPr lang="en-US" dirty="0" smtClean="0"/>
              <a:t>%</a:t>
            </a:r>
          </a:p>
          <a:p>
            <a:pPr marL="119062" indent="0">
              <a:buNone/>
            </a:pPr>
            <a:endParaRPr lang="en-US" dirty="0" smtClean="0"/>
          </a:p>
          <a:p>
            <a:r>
              <a:rPr lang="en-US" dirty="0" smtClean="0"/>
              <a:t>Leadership – 21</a:t>
            </a:r>
            <a:r>
              <a:rPr lang="en-US" dirty="0" smtClean="0"/>
              <a:t>%</a:t>
            </a:r>
          </a:p>
          <a:p>
            <a:pPr marL="119062" indent="0">
              <a:buNone/>
            </a:pPr>
            <a:endParaRPr lang="en-US" dirty="0" smtClean="0"/>
          </a:p>
          <a:p>
            <a:r>
              <a:rPr lang="en-US" dirty="0" smtClean="0"/>
              <a:t>Mission- 9</a:t>
            </a:r>
            <a:r>
              <a:rPr lang="en-US" dirty="0" smtClean="0"/>
              <a:t>%</a:t>
            </a:r>
          </a:p>
          <a:p>
            <a:pPr marL="119062" indent="0">
              <a:buNone/>
            </a:pPr>
            <a:endParaRPr lang="en-US" dirty="0" smtClean="0"/>
          </a:p>
          <a:p>
            <a:r>
              <a:rPr lang="en-US" dirty="0" smtClean="0"/>
              <a:t>Orientation – 7%</a:t>
            </a:r>
          </a:p>
          <a:p>
            <a:endParaRPr lang="en-US" dirty="0"/>
          </a:p>
        </p:txBody>
      </p:sp>
    </p:spTree>
    <p:extLst>
      <p:ext uri="{BB962C8B-B14F-4D97-AF65-F5344CB8AC3E}">
        <p14:creationId xmlns:p14="http://schemas.microsoft.com/office/powerpoint/2010/main" val="3209611507"/>
      </p:ext>
    </p:extLst>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Poll Question</a:t>
            </a:r>
            <a:endParaRPr lang="en-US" dirty="0"/>
          </a:p>
        </p:txBody>
      </p:sp>
      <p:sp>
        <p:nvSpPr>
          <p:cNvPr id="5" name="Content Placeholder 4"/>
          <p:cNvSpPr>
            <a:spLocks noGrp="1"/>
          </p:cNvSpPr>
          <p:nvPr>
            <p:ph idx="1"/>
          </p:nvPr>
        </p:nvSpPr>
        <p:spPr/>
        <p:txBody>
          <a:bodyPr/>
          <a:lstStyle/>
          <a:p>
            <a:pPr marL="119062" indent="0" algn="ctr">
              <a:buNone/>
            </a:pPr>
            <a:r>
              <a:rPr lang="en-US" dirty="0" smtClean="0"/>
              <a:t>Does your board have a detailed action plan to increase diversity and inclusion?</a:t>
            </a:r>
          </a:p>
          <a:p>
            <a:pPr marL="119062" indent="0" algn="ctr">
              <a:buNone/>
            </a:pPr>
            <a:endParaRPr lang="en-US" dirty="0"/>
          </a:p>
          <a:p>
            <a:pPr marL="119062" indent="0" algn="ctr">
              <a:buNone/>
            </a:pPr>
            <a:r>
              <a:rPr lang="en-US" dirty="0" smtClean="0"/>
              <a:t>Yes</a:t>
            </a:r>
          </a:p>
          <a:p>
            <a:pPr marL="119062" indent="0" algn="ctr">
              <a:buNone/>
            </a:pPr>
            <a:r>
              <a:rPr lang="en-US" dirty="0" smtClean="0"/>
              <a:t>No</a:t>
            </a:r>
            <a:endParaRPr lang="en-US" dirty="0"/>
          </a:p>
        </p:txBody>
      </p:sp>
    </p:spTree>
    <p:extLst>
      <p:ext uri="{BB962C8B-B14F-4D97-AF65-F5344CB8AC3E}">
        <p14:creationId xmlns:p14="http://schemas.microsoft.com/office/powerpoint/2010/main" val="2447013284"/>
      </p:ext>
    </p:extLst>
  </p:cSld>
  <p:clrMapOvr>
    <a:masterClrMapping/>
  </p:clrMapOvr>
  <p:transition>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Holding You Back?</a:t>
            </a:r>
            <a:endParaRPr lang="en-US" dirty="0"/>
          </a:p>
        </p:txBody>
      </p:sp>
      <p:sp>
        <p:nvSpPr>
          <p:cNvPr id="3" name="Content Placeholder 2"/>
          <p:cNvSpPr>
            <a:spLocks noGrp="1"/>
          </p:cNvSpPr>
          <p:nvPr>
            <p:ph idx="1"/>
          </p:nvPr>
        </p:nvSpPr>
        <p:spPr/>
        <p:txBody>
          <a:bodyPr/>
          <a:lstStyle/>
          <a:p>
            <a:r>
              <a:rPr lang="en-US" dirty="0" smtClean="0"/>
              <a:t>The board has not been held accountable to be diverse.</a:t>
            </a:r>
          </a:p>
          <a:p>
            <a:r>
              <a:rPr lang="en-US" dirty="0"/>
              <a:t>T</a:t>
            </a:r>
            <a:r>
              <a:rPr lang="en-US" dirty="0" smtClean="0"/>
              <a:t>he </a:t>
            </a:r>
            <a:r>
              <a:rPr lang="en-US" dirty="0" smtClean="0"/>
              <a:t>same people </a:t>
            </a:r>
            <a:r>
              <a:rPr lang="en-US" dirty="0" smtClean="0"/>
              <a:t>are recruiting- </a:t>
            </a:r>
            <a:r>
              <a:rPr lang="en-US" dirty="0" smtClean="0"/>
              <a:t>they recruit the same types of people.</a:t>
            </a:r>
          </a:p>
          <a:p>
            <a:r>
              <a:rPr lang="en-US" dirty="0" smtClean="0"/>
              <a:t>Boards </a:t>
            </a:r>
            <a:r>
              <a:rPr lang="en-US" dirty="0" smtClean="0"/>
              <a:t>believe </a:t>
            </a:r>
            <a:r>
              <a:rPr lang="en-US" dirty="0"/>
              <a:t>they </a:t>
            </a:r>
            <a:r>
              <a:rPr lang="en-US" dirty="0" smtClean="0"/>
              <a:t>are </a:t>
            </a:r>
            <a:r>
              <a:rPr lang="en-US" dirty="0"/>
              <a:t>already culturally competent diversity </a:t>
            </a:r>
            <a:r>
              <a:rPr lang="en-US" dirty="0" smtClean="0"/>
              <a:t>leaders.</a:t>
            </a:r>
          </a:p>
          <a:p>
            <a:r>
              <a:rPr lang="en-US" dirty="0" smtClean="0"/>
              <a:t>Leaders </a:t>
            </a:r>
            <a:r>
              <a:rPr lang="en-US" dirty="0"/>
              <a:t>are overwhelmed with other priorities </a:t>
            </a:r>
            <a:endParaRPr lang="en-US" dirty="0" smtClean="0"/>
          </a:p>
          <a:p>
            <a:r>
              <a:rPr lang="en-US" dirty="0" smtClean="0"/>
              <a:t> </a:t>
            </a:r>
            <a:r>
              <a:rPr lang="en-US" dirty="0"/>
              <a:t>Other reasons? </a:t>
            </a:r>
          </a:p>
        </p:txBody>
      </p:sp>
    </p:spTree>
    <p:extLst>
      <p:ext uri="{BB962C8B-B14F-4D97-AF65-F5344CB8AC3E}">
        <p14:creationId xmlns:p14="http://schemas.microsoft.com/office/powerpoint/2010/main" val="3598196666"/>
      </p:ext>
    </p:extLst>
  </p:cSld>
  <p:clrMapOvr>
    <a:masterClrMapping/>
  </p:clrMapOvr>
  <p:transition>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013192" cy="1636776"/>
          </a:xfrm>
        </p:spPr>
        <p:txBody>
          <a:bodyPr/>
          <a:lstStyle/>
          <a:p>
            <a:pPr algn="ctr"/>
            <a:r>
              <a:rPr lang="en-US" sz="4800" dirty="0" smtClean="0"/>
              <a:t>Building an Inclusive Board</a:t>
            </a:r>
            <a:endParaRPr lang="en-US" dirty="0"/>
          </a:p>
        </p:txBody>
      </p:sp>
      <p:sp>
        <p:nvSpPr>
          <p:cNvPr id="451586" name="Rectangle 2"/>
          <p:cNvSpPr>
            <a:spLocks noGrp="1" noChangeArrowheads="1"/>
          </p:cNvSpPr>
          <p:nvPr>
            <p:ph type="body" idx="1"/>
          </p:nvPr>
        </p:nvSpPr>
        <p:spPr>
          <a:xfrm>
            <a:off x="152400" y="1752600"/>
            <a:ext cx="8839200" cy="3886200"/>
          </a:xfrm>
        </p:spPr>
        <p:txBody>
          <a:bodyPr/>
          <a:lstStyle/>
          <a:p>
            <a:pPr marL="119062" indent="0">
              <a:buClr>
                <a:srgbClr val="FFC000"/>
              </a:buClr>
              <a:buNone/>
            </a:pPr>
            <a:r>
              <a:rPr lang="en-US" sz="3200" dirty="0">
                <a:solidFill>
                  <a:schemeClr val="bg1"/>
                </a:solidFill>
              </a:rPr>
              <a:t> “…diversity leads to more innovation, more outside-the-box thinking and better governance… To unlock the benefits…boards </a:t>
            </a:r>
            <a:r>
              <a:rPr lang="en-US" sz="3200" b="1" dirty="0">
                <a:solidFill>
                  <a:schemeClr val="bg1"/>
                </a:solidFill>
              </a:rPr>
              <a:t>must learn to work with colleagues who were selected not </a:t>
            </a:r>
            <a:r>
              <a:rPr lang="en-US" sz="3200" b="1" i="1" dirty="0">
                <a:solidFill>
                  <a:schemeClr val="bg1"/>
                </a:solidFill>
              </a:rPr>
              <a:t>because</a:t>
            </a:r>
            <a:r>
              <a:rPr lang="en-US" sz="3200" b="1" dirty="0">
                <a:solidFill>
                  <a:schemeClr val="bg1"/>
                </a:solidFill>
              </a:rPr>
              <a:t> they fit in—but because they </a:t>
            </a:r>
            <a:r>
              <a:rPr lang="en-US" sz="3200" b="1" i="1" dirty="0">
                <a:solidFill>
                  <a:schemeClr val="bg1"/>
                </a:solidFill>
              </a:rPr>
              <a:t>don't</a:t>
            </a:r>
            <a:r>
              <a:rPr lang="en-US" sz="3200" b="1" dirty="0">
                <a:solidFill>
                  <a:schemeClr val="bg1"/>
                </a:solidFill>
              </a:rPr>
              <a:t>.</a:t>
            </a:r>
          </a:p>
          <a:p>
            <a:pPr marL="119062"/>
            <a:endParaRPr lang="en-US" sz="1800" dirty="0" smtClean="0">
              <a:solidFill>
                <a:schemeClr val="bg1"/>
              </a:solidFill>
            </a:endParaRPr>
          </a:p>
          <a:p>
            <a:pPr marL="0" indent="0">
              <a:buNone/>
            </a:pPr>
            <a:r>
              <a:rPr lang="en-US" sz="1800" dirty="0" smtClean="0">
                <a:solidFill>
                  <a:schemeClr val="bg1"/>
                </a:solidFill>
              </a:rPr>
              <a:t>Excerpt </a:t>
            </a:r>
            <a:r>
              <a:rPr lang="en-US" sz="1800" dirty="0">
                <a:solidFill>
                  <a:schemeClr val="bg1"/>
                </a:solidFill>
              </a:rPr>
              <a:t>from “Why Diversity Can Backfire on Company Boards” by Jean-Francois Manzoni, Paul </a:t>
            </a:r>
            <a:r>
              <a:rPr lang="en-US" sz="1800" dirty="0" err="1">
                <a:solidFill>
                  <a:schemeClr val="bg1"/>
                </a:solidFill>
              </a:rPr>
              <a:t>Strebel</a:t>
            </a:r>
            <a:r>
              <a:rPr lang="en-US" sz="1800" dirty="0">
                <a:solidFill>
                  <a:schemeClr val="bg1"/>
                </a:solidFill>
              </a:rPr>
              <a:t>, and Jean-Louis </a:t>
            </a:r>
            <a:r>
              <a:rPr lang="en-US" sz="1800" dirty="0" err="1">
                <a:solidFill>
                  <a:schemeClr val="bg1"/>
                </a:solidFill>
              </a:rPr>
              <a:t>Barsoux</a:t>
            </a:r>
            <a:r>
              <a:rPr lang="en-US" sz="1800" dirty="0">
                <a:solidFill>
                  <a:schemeClr val="bg1"/>
                </a:solidFill>
              </a:rPr>
              <a:t>, </a:t>
            </a:r>
            <a:r>
              <a:rPr lang="en-US" sz="1800" i="1" dirty="0">
                <a:solidFill>
                  <a:schemeClr val="bg1"/>
                </a:solidFill>
              </a:rPr>
              <a:t>Wall Street Journal </a:t>
            </a:r>
            <a:r>
              <a:rPr lang="en-US" sz="1800" dirty="0">
                <a:solidFill>
                  <a:schemeClr val="bg1"/>
                </a:solidFill>
              </a:rPr>
              <a:t>(January 25, 2010). </a:t>
            </a:r>
          </a:p>
        </p:txBody>
      </p:sp>
    </p:spTree>
    <p:extLst>
      <p:ext uri="{BB962C8B-B14F-4D97-AF65-F5344CB8AC3E}">
        <p14:creationId xmlns:p14="http://schemas.microsoft.com/office/powerpoint/2010/main" val="60695288"/>
      </p:ext>
    </p:extLst>
  </p:cSld>
  <p:clrMapOvr>
    <a:masterClrMapping/>
  </p:clrMapOvr>
  <p:transition>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a:xfrm>
            <a:off x="381000" y="381000"/>
            <a:ext cx="8382000" cy="1143000"/>
          </a:xfrm>
        </p:spPr>
        <p:txBody>
          <a:bodyPr>
            <a:normAutofit/>
          </a:bodyPr>
          <a:lstStyle/>
          <a:p>
            <a:r>
              <a:rPr lang="en-US" sz="4800" dirty="0"/>
              <a:t>Designing Your D&amp;I Action Plan</a:t>
            </a:r>
          </a:p>
        </p:txBody>
      </p:sp>
      <p:sp>
        <p:nvSpPr>
          <p:cNvPr id="369667" name="Rectangle 3"/>
          <p:cNvSpPr>
            <a:spLocks noGrp="1" noChangeArrowheads="1"/>
          </p:cNvSpPr>
          <p:nvPr>
            <p:ph type="body" idx="1"/>
          </p:nvPr>
        </p:nvSpPr>
        <p:spPr>
          <a:xfrm>
            <a:off x="304800" y="1524000"/>
            <a:ext cx="8458200" cy="5105400"/>
          </a:xfrm>
        </p:spPr>
        <p:txBody>
          <a:bodyPr/>
          <a:lstStyle/>
          <a:p>
            <a:r>
              <a:rPr lang="en-US" dirty="0" smtClean="0"/>
              <a:t>Develop the </a:t>
            </a:r>
            <a:r>
              <a:rPr lang="en-US" dirty="0" smtClean="0"/>
              <a:t>vision- Case Statement</a:t>
            </a:r>
            <a:endParaRPr lang="en-US" dirty="0" smtClean="0"/>
          </a:p>
          <a:p>
            <a:r>
              <a:rPr lang="en-US" dirty="0" smtClean="0"/>
              <a:t>Allocate funds for training, consultants</a:t>
            </a:r>
          </a:p>
          <a:p>
            <a:r>
              <a:rPr lang="en-US" dirty="0" smtClean="0"/>
              <a:t>Review </a:t>
            </a:r>
            <a:r>
              <a:rPr lang="en-US" dirty="0"/>
              <a:t>policies </a:t>
            </a:r>
            <a:r>
              <a:rPr lang="en-US" dirty="0" smtClean="0"/>
              <a:t> &amp; practices</a:t>
            </a:r>
            <a:endParaRPr lang="en-US" dirty="0"/>
          </a:p>
          <a:p>
            <a:r>
              <a:rPr lang="en-US" dirty="0" smtClean="0"/>
              <a:t>Formalize </a:t>
            </a:r>
            <a:r>
              <a:rPr lang="en-US" dirty="0"/>
              <a:t>a long-term, integrated approach to </a:t>
            </a:r>
            <a:r>
              <a:rPr lang="en-US" dirty="0" smtClean="0"/>
              <a:t>achieving diversity and developing inclusiveness</a:t>
            </a:r>
            <a:endParaRPr lang="en-US" dirty="0"/>
          </a:p>
          <a:p>
            <a:pPr lvl="1"/>
            <a:r>
              <a:rPr lang="en-US" dirty="0"/>
              <a:t>Include in strategic plan</a:t>
            </a:r>
          </a:p>
          <a:p>
            <a:pPr lvl="1"/>
            <a:r>
              <a:rPr lang="en-US" dirty="0"/>
              <a:t>Core values</a:t>
            </a:r>
          </a:p>
          <a:p>
            <a:pPr lvl="1"/>
            <a:r>
              <a:rPr lang="en-US" dirty="0"/>
              <a:t>Organizational priorities</a:t>
            </a:r>
          </a:p>
          <a:p>
            <a:r>
              <a:rPr lang="en-US" dirty="0" smtClean="0"/>
              <a:t>Establish </a:t>
            </a:r>
            <a:r>
              <a:rPr lang="en-US" dirty="0" smtClean="0"/>
              <a:t>goals (not quotas)</a:t>
            </a:r>
            <a:endParaRPr lang="en-US" dirty="0"/>
          </a:p>
          <a:p>
            <a:endParaRPr lang="en-US" dirty="0"/>
          </a:p>
        </p:txBody>
      </p:sp>
    </p:spTree>
    <p:extLst>
      <p:ext uri="{BB962C8B-B14F-4D97-AF65-F5344CB8AC3E}">
        <p14:creationId xmlns:p14="http://schemas.microsoft.com/office/powerpoint/2010/main" val="1704265257"/>
      </p:ext>
    </p:extLst>
  </p:cSld>
  <p:clrMapOvr>
    <a:masterClrMapping/>
  </p:clrMapOvr>
  <p:transition>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a:xfrm>
            <a:off x="685800" y="381000"/>
            <a:ext cx="7772400" cy="1143000"/>
          </a:xfrm>
          <a:noFill/>
          <a:ln/>
        </p:spPr>
        <p:txBody>
          <a:bodyPr lIns="92075" tIns="46038" rIns="92075" bIns="46038" anchor="b"/>
          <a:lstStyle/>
          <a:p>
            <a:r>
              <a:rPr lang="en-US" sz="4400" b="1" dirty="0" smtClean="0"/>
              <a:t>Remember:  Intent </a:t>
            </a:r>
            <a:r>
              <a:rPr lang="en-US" sz="4400" b="1" dirty="0">
                <a:cs typeface="Arial" charset="0"/>
              </a:rPr>
              <a:t>≠</a:t>
            </a:r>
            <a:r>
              <a:rPr lang="en-US" sz="4400" b="1" dirty="0"/>
              <a:t> Impact</a:t>
            </a:r>
          </a:p>
        </p:txBody>
      </p:sp>
      <p:sp>
        <p:nvSpPr>
          <p:cNvPr id="399363" name="Rectangle 3"/>
          <p:cNvSpPr>
            <a:spLocks noGrp="1" noChangeArrowheads="1"/>
          </p:cNvSpPr>
          <p:nvPr>
            <p:ph type="body" idx="1"/>
          </p:nvPr>
        </p:nvSpPr>
        <p:spPr>
          <a:noFill/>
          <a:ln/>
        </p:spPr>
        <p:txBody>
          <a:bodyPr lIns="92075" tIns="46038" rIns="92075" bIns="46038"/>
          <a:lstStyle/>
          <a:p>
            <a:pPr>
              <a:buClr>
                <a:schemeClr val="tx2"/>
              </a:buClr>
              <a:buNone/>
            </a:pPr>
            <a:r>
              <a:rPr lang="en-US" dirty="0" smtClean="0"/>
              <a:t>	</a:t>
            </a:r>
          </a:p>
          <a:p>
            <a:pPr>
              <a:buClr>
                <a:schemeClr val="tx2"/>
              </a:buClr>
              <a:buNone/>
            </a:pPr>
            <a:endParaRPr lang="en-US" dirty="0" smtClean="0"/>
          </a:p>
          <a:p>
            <a:pPr algn="ctr">
              <a:buClr>
                <a:schemeClr val="tx2"/>
              </a:buClr>
              <a:buNone/>
            </a:pPr>
            <a:r>
              <a:rPr lang="en-US" dirty="0" smtClean="0"/>
              <a:t>	</a:t>
            </a:r>
            <a:r>
              <a:rPr lang="en-US" sz="4000" dirty="0" smtClean="0"/>
              <a:t>We </a:t>
            </a:r>
            <a:r>
              <a:rPr lang="en-US" sz="4000" dirty="0"/>
              <a:t>are judged by our actions (impact) not our intent! </a:t>
            </a:r>
          </a:p>
          <a:p>
            <a:pPr>
              <a:buClr>
                <a:schemeClr val="tx2"/>
              </a:buClr>
            </a:pPr>
            <a:endParaRPr lang="en-US" dirty="0"/>
          </a:p>
          <a:p>
            <a:pPr>
              <a:buClr>
                <a:schemeClr val="tx2"/>
              </a:buClr>
              <a:buFont typeface="Wingdings" pitchFamily="2" charset="2"/>
              <a:buNone/>
            </a:pPr>
            <a:endParaRPr lang="en-US" sz="1600" dirty="0" smtClean="0"/>
          </a:p>
          <a:p>
            <a:pPr>
              <a:buClr>
                <a:schemeClr val="tx2"/>
              </a:buClr>
              <a:buFont typeface="Wingdings" pitchFamily="2" charset="2"/>
              <a:buNone/>
            </a:pPr>
            <a:endParaRPr lang="en-US" sz="1600" dirty="0" smtClean="0"/>
          </a:p>
          <a:p>
            <a:pPr>
              <a:buClr>
                <a:schemeClr val="tx2"/>
              </a:buClr>
              <a:buFont typeface="Wingdings" pitchFamily="2" charset="2"/>
              <a:buNone/>
            </a:pPr>
            <a:r>
              <a:rPr lang="en-US" sz="1600" dirty="0" smtClean="0"/>
              <a:t>							Diversity </a:t>
            </a:r>
            <a:r>
              <a:rPr lang="en-US" sz="1600" dirty="0"/>
              <a:t>Trends LLC © 2007</a:t>
            </a:r>
          </a:p>
        </p:txBody>
      </p:sp>
    </p:spTree>
    <p:extLst>
      <p:ext uri="{BB962C8B-B14F-4D97-AF65-F5344CB8AC3E}">
        <p14:creationId xmlns:p14="http://schemas.microsoft.com/office/powerpoint/2010/main" val="1449329310"/>
      </p:ext>
    </p:extLst>
  </p:cSld>
  <p:clrMapOvr>
    <a:masterClrMapping/>
  </p:clrMapOvr>
  <p:transition>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ctrTitle"/>
          </p:nvPr>
        </p:nvSpPr>
        <p:spPr bwMode="auto">
          <a:xfrm>
            <a:off x="457200" y="0"/>
            <a:ext cx="7924800" cy="14478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45720" bIns="45720" numCol="1" anchorCtr="0" compatLnSpc="1">
            <a:prstTxWarp prst="textNoShape">
              <a:avLst/>
            </a:prstTxWarp>
          </a:bodyPr>
          <a:lstStyle/>
          <a:p>
            <a:pPr>
              <a:defRPr/>
            </a:pPr>
            <a:r>
              <a:rPr lang="en-US" dirty="0" smtClean="0"/>
              <a:t>Your Turn</a:t>
            </a:r>
          </a:p>
        </p:txBody>
      </p:sp>
      <p:sp>
        <p:nvSpPr>
          <p:cNvPr id="23555" name="Rectangle 3"/>
          <p:cNvSpPr>
            <a:spLocks noGrp="1"/>
          </p:cNvSpPr>
          <p:nvPr>
            <p:ph type="subTitle" idx="1"/>
          </p:nvPr>
        </p:nvSpPr>
        <p:spPr>
          <a:xfrm>
            <a:off x="457200" y="1752600"/>
            <a:ext cx="8153400" cy="3276600"/>
          </a:xfrm>
        </p:spPr>
        <p:txBody>
          <a:bodyPr/>
          <a:lstStyle/>
          <a:p>
            <a:pPr marL="690563" indent="-571500" algn="l">
              <a:buFont typeface="Wingdings" pitchFamily="2" charset="2"/>
              <a:buChar char="§"/>
            </a:pPr>
            <a:r>
              <a:rPr lang="en-US" sz="4000" dirty="0" smtClean="0"/>
              <a:t>Questions</a:t>
            </a:r>
          </a:p>
          <a:p>
            <a:pPr marL="690563" indent="-571500" algn="l">
              <a:buFont typeface="Wingdings" pitchFamily="2" charset="2"/>
              <a:buChar char="§"/>
            </a:pPr>
            <a:r>
              <a:rPr lang="en-US" sz="4000" dirty="0" smtClean="0"/>
              <a:t>Thoughts</a:t>
            </a:r>
          </a:p>
          <a:p>
            <a:pPr marL="690563" indent="-571500" algn="l">
              <a:buFont typeface="Wingdings" pitchFamily="2" charset="2"/>
              <a:buChar char="§"/>
            </a:pPr>
            <a:r>
              <a:rPr lang="en-US" sz="4000" b="1" i="1" dirty="0" smtClean="0">
                <a:solidFill>
                  <a:srgbClr val="C00000"/>
                </a:solidFill>
              </a:rPr>
              <a:t>What’s Next?</a:t>
            </a:r>
            <a:endParaRPr lang="en-US" sz="4000" b="1" i="1" dirty="0" smtClean="0">
              <a:solidFill>
                <a:srgbClr val="C00000"/>
              </a:solidFill>
              <a:cs typeface="Times New Roman" pitchFamily="18" charset="0"/>
            </a:endParaRPr>
          </a:p>
        </p:txBody>
      </p:sp>
      <p:pic>
        <p:nvPicPr>
          <p:cNvPr id="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511135"/>
            <a:ext cx="4572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4294967295"/>
          </p:nvPr>
        </p:nvSpPr>
        <p:spPr>
          <a:xfrm>
            <a:off x="533400" y="914400"/>
            <a:ext cx="7772400" cy="5105400"/>
          </a:xfrm>
        </p:spPr>
        <p:txBody>
          <a:bodyPr/>
          <a:lstStyle/>
          <a:p>
            <a:pPr algn="ctr" eaLnBrk="1" hangingPunct="1">
              <a:lnSpc>
                <a:spcPct val="90000"/>
              </a:lnSpc>
              <a:buFontTx/>
              <a:buNone/>
            </a:pPr>
            <a:r>
              <a:rPr lang="en-US" sz="4000" b="1" dirty="0" smtClean="0">
                <a:solidFill>
                  <a:srgbClr val="0A0906"/>
                </a:solidFill>
              </a:rPr>
              <a:t>BoardSource</a:t>
            </a:r>
          </a:p>
          <a:p>
            <a:pPr algn="ctr" eaLnBrk="1" hangingPunct="1">
              <a:lnSpc>
                <a:spcPct val="90000"/>
              </a:lnSpc>
              <a:buFontTx/>
              <a:buNone/>
            </a:pPr>
            <a:r>
              <a:rPr lang="en-US" dirty="0" smtClean="0">
                <a:solidFill>
                  <a:srgbClr val="0A0906"/>
                </a:solidFill>
              </a:rPr>
              <a:t>750 9</a:t>
            </a:r>
            <a:r>
              <a:rPr lang="en-US" baseline="30000" dirty="0" smtClean="0">
                <a:solidFill>
                  <a:srgbClr val="0A0906"/>
                </a:solidFill>
              </a:rPr>
              <a:t>th</a:t>
            </a:r>
            <a:r>
              <a:rPr lang="en-US" dirty="0" smtClean="0">
                <a:solidFill>
                  <a:srgbClr val="0A0906"/>
                </a:solidFill>
              </a:rPr>
              <a:t> Street, NW</a:t>
            </a:r>
          </a:p>
          <a:p>
            <a:pPr algn="ctr" eaLnBrk="1" hangingPunct="1">
              <a:lnSpc>
                <a:spcPct val="90000"/>
              </a:lnSpc>
              <a:buFontTx/>
              <a:buNone/>
            </a:pPr>
            <a:r>
              <a:rPr lang="en-US" dirty="0" smtClean="0">
                <a:solidFill>
                  <a:srgbClr val="0A0906"/>
                </a:solidFill>
              </a:rPr>
              <a:t>Suite 650</a:t>
            </a:r>
          </a:p>
          <a:p>
            <a:pPr algn="ctr" eaLnBrk="1" hangingPunct="1">
              <a:lnSpc>
                <a:spcPct val="90000"/>
              </a:lnSpc>
              <a:buFontTx/>
              <a:buNone/>
            </a:pPr>
            <a:r>
              <a:rPr lang="en-US" dirty="0" smtClean="0">
                <a:solidFill>
                  <a:srgbClr val="0A0906"/>
                </a:solidFill>
              </a:rPr>
              <a:t>Washington, DC 20036-5104</a:t>
            </a:r>
          </a:p>
          <a:p>
            <a:pPr algn="ctr" eaLnBrk="1" hangingPunct="1">
              <a:lnSpc>
                <a:spcPct val="90000"/>
              </a:lnSpc>
              <a:buFontTx/>
              <a:buNone/>
            </a:pPr>
            <a:endParaRPr lang="en-US" dirty="0" smtClean="0">
              <a:solidFill>
                <a:srgbClr val="0A0906"/>
              </a:solidFill>
            </a:endParaRPr>
          </a:p>
          <a:p>
            <a:pPr algn="ctr" eaLnBrk="1" hangingPunct="1">
              <a:lnSpc>
                <a:spcPct val="90000"/>
              </a:lnSpc>
              <a:buFontTx/>
              <a:buNone/>
            </a:pPr>
            <a:r>
              <a:rPr lang="en-US" dirty="0" smtClean="0">
                <a:solidFill>
                  <a:srgbClr val="0A0906"/>
                </a:solidFill>
              </a:rPr>
              <a:t>Phone (202) 349-2500</a:t>
            </a:r>
          </a:p>
          <a:p>
            <a:pPr algn="ctr" eaLnBrk="1" hangingPunct="1">
              <a:lnSpc>
                <a:spcPct val="90000"/>
              </a:lnSpc>
              <a:buFontTx/>
              <a:buNone/>
            </a:pPr>
            <a:r>
              <a:rPr lang="en-US" dirty="0" smtClean="0">
                <a:solidFill>
                  <a:srgbClr val="0A0906"/>
                </a:solidFill>
              </a:rPr>
              <a:t>Web site: </a:t>
            </a:r>
            <a:r>
              <a:rPr lang="en-US" dirty="0" smtClean="0">
                <a:solidFill>
                  <a:srgbClr val="0A0906"/>
                </a:solidFill>
                <a:hlinkClick r:id="rId3"/>
              </a:rPr>
              <a:t>www.boardsource.org</a:t>
            </a:r>
            <a:endParaRPr lang="en-US" dirty="0" smtClean="0">
              <a:solidFill>
                <a:srgbClr val="0A0906"/>
              </a:solidFill>
            </a:endParaRPr>
          </a:p>
          <a:p>
            <a:pPr algn="ctr" eaLnBrk="1" hangingPunct="1">
              <a:lnSpc>
                <a:spcPct val="90000"/>
              </a:lnSpc>
              <a:buFontTx/>
              <a:buNone/>
            </a:pPr>
            <a:endParaRPr lang="en-US" dirty="0">
              <a:solidFill>
                <a:srgbClr val="0A0906"/>
              </a:solidFill>
            </a:endParaRPr>
          </a:p>
          <a:p>
            <a:pPr algn="ctr" eaLnBrk="1" hangingPunct="1">
              <a:lnSpc>
                <a:spcPct val="90000"/>
              </a:lnSpc>
              <a:buFontTx/>
              <a:buNone/>
            </a:pPr>
            <a:r>
              <a:rPr lang="en-US" dirty="0" smtClean="0">
                <a:solidFill>
                  <a:srgbClr val="0A0906"/>
                </a:solidFill>
              </a:rPr>
              <a:t>Robin Hindsman Stacia</a:t>
            </a:r>
          </a:p>
          <a:p>
            <a:pPr algn="ctr" eaLnBrk="1" hangingPunct="1">
              <a:lnSpc>
                <a:spcPct val="90000"/>
              </a:lnSpc>
              <a:buFontTx/>
              <a:buNone/>
            </a:pPr>
            <a:r>
              <a:rPr lang="en-US" dirty="0" smtClean="0">
                <a:solidFill>
                  <a:srgbClr val="0A0906"/>
                </a:solidFill>
                <a:hlinkClick r:id="rId4"/>
              </a:rPr>
              <a:t>rhstacia@gmail.com</a:t>
            </a:r>
            <a:endParaRPr lang="en-US" dirty="0" smtClean="0">
              <a:solidFill>
                <a:srgbClr val="0A0906"/>
              </a:solidFill>
            </a:endParaRPr>
          </a:p>
          <a:p>
            <a:pPr algn="ctr" eaLnBrk="1" hangingPunct="1">
              <a:lnSpc>
                <a:spcPct val="90000"/>
              </a:lnSpc>
              <a:buFontTx/>
              <a:buNone/>
            </a:pPr>
            <a:r>
              <a:rPr lang="en-US" dirty="0" smtClean="0">
                <a:solidFill>
                  <a:srgbClr val="0A0906"/>
                </a:solidFill>
              </a:rPr>
              <a:t>404-368-1888</a:t>
            </a:r>
            <a:endParaRPr lang="en-US" dirty="0" smtClean="0">
              <a:solidFill>
                <a:srgbClr val="0A0906"/>
              </a:solidFill>
            </a:endParaRPr>
          </a:p>
          <a:p>
            <a:pPr eaLnBrk="1" hangingPunct="1">
              <a:lnSpc>
                <a:spcPct val="90000"/>
              </a:lnSpc>
            </a:pPr>
            <a:endParaRPr lang="en-US" dirty="0" smtClean="0">
              <a:solidFill>
                <a:srgbClr val="0A0906"/>
              </a:solidFill>
            </a:endParaRPr>
          </a:p>
        </p:txBody>
      </p:sp>
    </p:spTree>
    <p:extLst>
      <p:ext uri="{BB962C8B-B14F-4D97-AF65-F5344CB8AC3E}">
        <p14:creationId xmlns:p14="http://schemas.microsoft.com/office/powerpoint/2010/main" val="3247891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Poll Question</a:t>
            </a:r>
            <a:endParaRPr lang="en-US" dirty="0"/>
          </a:p>
        </p:txBody>
      </p:sp>
      <p:sp>
        <p:nvSpPr>
          <p:cNvPr id="5" name="Content Placeholder 4"/>
          <p:cNvSpPr>
            <a:spLocks noGrp="1"/>
          </p:cNvSpPr>
          <p:nvPr>
            <p:ph idx="1"/>
          </p:nvPr>
        </p:nvSpPr>
        <p:spPr/>
        <p:txBody>
          <a:bodyPr/>
          <a:lstStyle/>
          <a:p>
            <a:pPr marL="119062" indent="0" algn="ctr">
              <a:buNone/>
            </a:pPr>
            <a:r>
              <a:rPr lang="en-US" dirty="0" smtClean="0"/>
              <a:t>Has your board had a serious conversation about diversity and inclusion?</a:t>
            </a:r>
          </a:p>
          <a:p>
            <a:pPr marL="119062" indent="0" algn="ctr">
              <a:buNone/>
            </a:pPr>
            <a:endParaRPr lang="en-US" dirty="0"/>
          </a:p>
          <a:p>
            <a:pPr marL="119062" indent="0" algn="ctr">
              <a:buNone/>
            </a:pPr>
            <a:r>
              <a:rPr lang="en-US" dirty="0" smtClean="0"/>
              <a:t>Yes?</a:t>
            </a:r>
          </a:p>
          <a:p>
            <a:pPr marL="119062" indent="0" algn="ctr">
              <a:buNone/>
            </a:pPr>
            <a:r>
              <a:rPr lang="en-US" dirty="0" smtClean="0"/>
              <a:t>No?</a:t>
            </a:r>
          </a:p>
          <a:p>
            <a:pPr marL="119062" indent="0" algn="ctr">
              <a:buNone/>
            </a:pPr>
            <a:r>
              <a:rPr lang="en-US" dirty="0" smtClean="0"/>
              <a:t>Kind of?</a:t>
            </a:r>
            <a:endParaRPr lang="en-US" dirty="0"/>
          </a:p>
        </p:txBody>
      </p:sp>
    </p:spTree>
    <p:extLst>
      <p:ext uri="{BB962C8B-B14F-4D97-AF65-F5344CB8AC3E}">
        <p14:creationId xmlns:p14="http://schemas.microsoft.com/office/powerpoint/2010/main" val="968609387"/>
      </p:ext>
    </p:extLst>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Goal Setting</a:t>
            </a:r>
            <a:endParaRPr lang="en-US" dirty="0"/>
          </a:p>
        </p:txBody>
      </p:sp>
      <p:sp>
        <p:nvSpPr>
          <p:cNvPr id="5" name="Content Placeholder 4"/>
          <p:cNvSpPr>
            <a:spLocks noGrp="1"/>
          </p:cNvSpPr>
          <p:nvPr>
            <p:ph idx="1"/>
          </p:nvPr>
        </p:nvSpPr>
        <p:spPr/>
        <p:txBody>
          <a:bodyPr/>
          <a:lstStyle/>
          <a:p>
            <a:pPr marL="119062" indent="0" algn="ctr">
              <a:buNone/>
            </a:pPr>
            <a:endParaRPr lang="en-US" dirty="0" smtClean="0"/>
          </a:p>
          <a:p>
            <a:pPr marL="119062" indent="0" algn="ctr">
              <a:buNone/>
            </a:pPr>
            <a:endParaRPr lang="en-US" dirty="0"/>
          </a:p>
          <a:p>
            <a:pPr marL="119062" indent="0" algn="ctr">
              <a:buNone/>
            </a:pPr>
            <a:endParaRPr lang="en-US" dirty="0"/>
          </a:p>
          <a:p>
            <a:pPr marL="119062" indent="0" algn="ctr">
              <a:buNone/>
            </a:pPr>
            <a:r>
              <a:rPr lang="en-US" dirty="0" smtClean="0"/>
              <a:t>What </a:t>
            </a:r>
            <a:r>
              <a:rPr lang="en-US" dirty="0"/>
              <a:t>do you want to take away from today’s presentation? </a:t>
            </a:r>
            <a:endParaRPr lang="en-US" dirty="0" smtClean="0"/>
          </a:p>
          <a:p>
            <a:pPr marL="119062" indent="0">
              <a:buNone/>
            </a:pPr>
            <a:endParaRPr lang="en-US" sz="2800" dirty="0"/>
          </a:p>
          <a:p>
            <a:pPr marL="119062" indent="0">
              <a:buNone/>
            </a:pPr>
            <a:endParaRPr lang="en-US" sz="2800" dirty="0"/>
          </a:p>
        </p:txBody>
      </p:sp>
    </p:spTree>
    <p:extLst>
      <p:ext uri="{BB962C8B-B14F-4D97-AF65-F5344CB8AC3E}">
        <p14:creationId xmlns:p14="http://schemas.microsoft.com/office/powerpoint/2010/main" val="1207831552"/>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62000"/>
            <a:ext cx="8229600" cy="993648"/>
          </a:xfrm>
        </p:spPr>
        <p:txBody>
          <a:bodyPr>
            <a:normAutofit/>
          </a:bodyPr>
          <a:lstStyle/>
          <a:p>
            <a:pPr algn="ctr"/>
            <a:r>
              <a:rPr lang="en-US" sz="3600" dirty="0" smtClean="0"/>
              <a:t>Communication</a:t>
            </a:r>
            <a:endParaRPr lang="en-US" sz="3600" dirty="0"/>
          </a:p>
        </p:txBody>
      </p:sp>
      <p:sp>
        <p:nvSpPr>
          <p:cNvPr id="2" name="Rectangle 1"/>
          <p:cNvSpPr/>
          <p:nvPr/>
        </p:nvSpPr>
        <p:spPr>
          <a:xfrm>
            <a:off x="1143000" y="2057400"/>
            <a:ext cx="6705600" cy="3208571"/>
          </a:xfrm>
          <a:prstGeom prst="rect">
            <a:avLst/>
          </a:prstGeom>
        </p:spPr>
        <p:txBody>
          <a:bodyPr wrap="square">
            <a:spAutoFit/>
          </a:bodyPr>
          <a:lstStyle/>
          <a:p>
            <a:pPr>
              <a:lnSpc>
                <a:spcPct val="90000"/>
              </a:lnSpc>
            </a:pPr>
            <a:r>
              <a:rPr lang="en-US" dirty="0">
                <a:solidFill>
                  <a:schemeClr val="bg1"/>
                </a:solidFill>
              </a:rPr>
              <a:t>How do we create an environment where it’s safe to talk about  issues of diversity, culture, and inclusiveness?</a:t>
            </a:r>
          </a:p>
        </p:txBody>
      </p:sp>
    </p:spTree>
    <p:extLst>
      <p:ext uri="{BB962C8B-B14F-4D97-AF65-F5344CB8AC3E}">
        <p14:creationId xmlns:p14="http://schemas.microsoft.com/office/powerpoint/2010/main" val="3447843329"/>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9062" indent="0"/>
            <a:r>
              <a:rPr lang="en-US" i="1" dirty="0">
                <a:solidFill>
                  <a:srgbClr val="C00000"/>
                </a:solidFill>
              </a:rPr>
              <a:t>Considerations:</a:t>
            </a:r>
          </a:p>
        </p:txBody>
      </p:sp>
      <p:sp>
        <p:nvSpPr>
          <p:cNvPr id="3" name="Content Placeholder 2"/>
          <p:cNvSpPr>
            <a:spLocks noGrp="1"/>
          </p:cNvSpPr>
          <p:nvPr>
            <p:ph idx="1"/>
          </p:nvPr>
        </p:nvSpPr>
        <p:spPr>
          <a:xfrm>
            <a:off x="457200" y="1676400"/>
            <a:ext cx="8229600" cy="4953000"/>
          </a:xfrm>
        </p:spPr>
        <p:txBody>
          <a:bodyPr/>
          <a:lstStyle/>
          <a:p>
            <a:pPr marL="633412" indent="-514350">
              <a:buFont typeface="+mj-lt"/>
              <a:buAutoNum type="arabicPeriod"/>
            </a:pPr>
            <a:r>
              <a:rPr lang="en-US" sz="2800" dirty="0" smtClean="0"/>
              <a:t>How </a:t>
            </a:r>
            <a:r>
              <a:rPr lang="en-US" sz="2800" dirty="0"/>
              <a:t>do we define diversity?</a:t>
            </a:r>
          </a:p>
          <a:p>
            <a:pPr marL="514350" indent="-514350">
              <a:buFont typeface="+mj-lt"/>
              <a:buAutoNum type="arabicPeriod"/>
            </a:pPr>
            <a:r>
              <a:rPr lang="en-US" sz="2800" dirty="0" smtClean="0"/>
              <a:t>Why </a:t>
            </a:r>
            <a:r>
              <a:rPr lang="en-US" sz="2800" dirty="0"/>
              <a:t>is diversity important to us?</a:t>
            </a:r>
          </a:p>
          <a:p>
            <a:pPr marL="514350" indent="-514350">
              <a:buFont typeface="+mj-lt"/>
              <a:buAutoNum type="arabicPeriod"/>
            </a:pPr>
            <a:r>
              <a:rPr lang="en-US" sz="2800" dirty="0"/>
              <a:t>Have we had an open discussion about changing demographics in our community and how it impacts our services, programs, and mission? </a:t>
            </a:r>
          </a:p>
          <a:p>
            <a:pPr marL="514350" indent="-514350">
              <a:buFont typeface="+mj-lt"/>
              <a:buAutoNum type="arabicPeriod"/>
            </a:pPr>
            <a:r>
              <a:rPr lang="en-US" sz="2800" dirty="0"/>
              <a:t>How might diversity and inclusion increase our ability to serve our mission</a:t>
            </a:r>
            <a:r>
              <a:rPr lang="en-US" sz="2800" dirty="0" smtClean="0"/>
              <a:t>?</a:t>
            </a:r>
          </a:p>
          <a:p>
            <a:pPr marL="514350" indent="-514350">
              <a:buFont typeface="+mj-lt"/>
              <a:buAutoNum type="arabicPeriod"/>
            </a:pPr>
            <a:r>
              <a:rPr lang="en-US" sz="2800" dirty="0"/>
              <a:t>What are the potential points of contention or resistance related to diversity?</a:t>
            </a:r>
          </a:p>
          <a:p>
            <a:pPr marL="514350" indent="-514350">
              <a:buFont typeface="+mj-lt"/>
              <a:buAutoNum type="arabicPeriod"/>
            </a:pPr>
            <a:endParaRPr lang="en-US" dirty="0"/>
          </a:p>
          <a:p>
            <a:pPr marL="119062" indent="0">
              <a:buNone/>
            </a:pPr>
            <a:endParaRPr lang="en-US" dirty="0"/>
          </a:p>
        </p:txBody>
      </p:sp>
    </p:spTree>
    <p:extLst>
      <p:ext uri="{BB962C8B-B14F-4D97-AF65-F5344CB8AC3E}">
        <p14:creationId xmlns:p14="http://schemas.microsoft.com/office/powerpoint/2010/main" val="4126879728"/>
      </p:ext>
    </p:extLst>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19062" indent="0"/>
            <a:r>
              <a:rPr lang="en-US" i="1" dirty="0">
                <a:solidFill>
                  <a:srgbClr val="C00000"/>
                </a:solidFill>
              </a:rPr>
              <a:t>Considerations:</a:t>
            </a:r>
          </a:p>
        </p:txBody>
      </p:sp>
      <p:sp>
        <p:nvSpPr>
          <p:cNvPr id="3" name="Content Placeholder 2"/>
          <p:cNvSpPr>
            <a:spLocks noGrp="1"/>
          </p:cNvSpPr>
          <p:nvPr>
            <p:ph idx="1"/>
          </p:nvPr>
        </p:nvSpPr>
        <p:spPr>
          <a:xfrm>
            <a:off x="457200" y="1600200"/>
            <a:ext cx="8229600" cy="4800601"/>
          </a:xfrm>
        </p:spPr>
        <p:txBody>
          <a:bodyPr/>
          <a:lstStyle/>
          <a:p>
            <a:pPr marL="514350" indent="-514350">
              <a:buFont typeface="+mj-lt"/>
              <a:buAutoNum type="arabicPeriod" startAt="6"/>
            </a:pPr>
            <a:r>
              <a:rPr lang="en-US" sz="2800" dirty="0" smtClean="0"/>
              <a:t>Can </a:t>
            </a:r>
            <a:r>
              <a:rPr lang="en-US" sz="2800" dirty="0"/>
              <a:t>our practices, traditions, or culture be perceived as biased or unwelcoming?</a:t>
            </a:r>
          </a:p>
          <a:p>
            <a:pPr marL="514350" indent="-514350">
              <a:buFont typeface="+mj-lt"/>
              <a:buAutoNum type="arabicPeriod" startAt="6"/>
            </a:pPr>
            <a:r>
              <a:rPr lang="en-US" sz="2800" dirty="0"/>
              <a:t>What, if anything, will we have to change in order to become more diverse and inclusive? </a:t>
            </a:r>
          </a:p>
          <a:p>
            <a:pPr marL="514350" indent="-514350">
              <a:buFont typeface="+mj-lt"/>
              <a:buAutoNum type="arabicPeriod" startAt="6"/>
            </a:pPr>
            <a:r>
              <a:rPr lang="en-US" sz="2800" dirty="0"/>
              <a:t>Is our chief </a:t>
            </a:r>
            <a:r>
              <a:rPr lang="en-US" sz="2800" dirty="0" smtClean="0"/>
              <a:t>executive and Board Chair </a:t>
            </a:r>
            <a:r>
              <a:rPr lang="en-US" sz="2800" dirty="0"/>
              <a:t>committed to inclusiveness? If so, how has this been demonstrated?</a:t>
            </a:r>
          </a:p>
          <a:p>
            <a:pPr marL="514350" indent="-514350">
              <a:buFont typeface="+mj-lt"/>
              <a:buAutoNum type="arabicPeriod" startAt="6"/>
            </a:pPr>
            <a:r>
              <a:rPr lang="en-US" sz="2800" dirty="0"/>
              <a:t>Is the board committed to inclusiveness? If so, how has this been demonstrated?</a:t>
            </a:r>
          </a:p>
          <a:p>
            <a:pPr marL="514350" indent="-514350">
              <a:buFont typeface="+mj-lt"/>
              <a:buAutoNum type="arabicPeriod" startAt="6"/>
            </a:pPr>
            <a:r>
              <a:rPr lang="en-US" sz="2800" dirty="0" smtClean="0"/>
              <a:t>What </a:t>
            </a:r>
            <a:r>
              <a:rPr lang="en-US" sz="2800" dirty="0"/>
              <a:t>are the elephants in the room?</a:t>
            </a:r>
          </a:p>
        </p:txBody>
      </p:sp>
    </p:spTree>
    <p:extLst>
      <p:ext uri="{BB962C8B-B14F-4D97-AF65-F5344CB8AC3E}">
        <p14:creationId xmlns:p14="http://schemas.microsoft.com/office/powerpoint/2010/main" val="4233234689"/>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Multiple Aspects</a:t>
            </a:r>
            <a:endParaRPr lang="en-US" dirty="0"/>
          </a:p>
        </p:txBody>
      </p:sp>
      <p:sp>
        <p:nvSpPr>
          <p:cNvPr id="3" name="Content Placeholder 2"/>
          <p:cNvSpPr>
            <a:spLocks noGrp="1"/>
          </p:cNvSpPr>
          <p:nvPr>
            <p:ph sz="half" idx="1"/>
          </p:nvPr>
        </p:nvSpPr>
        <p:spPr/>
        <p:txBody>
          <a:bodyPr/>
          <a:lstStyle/>
          <a:p>
            <a:r>
              <a:rPr lang="en-US" dirty="0"/>
              <a:t>Race </a:t>
            </a:r>
            <a:r>
              <a:rPr lang="en-US" dirty="0" smtClean="0"/>
              <a:t>Ethnicity</a:t>
            </a:r>
          </a:p>
          <a:p>
            <a:endParaRPr lang="en-US" dirty="0" smtClean="0"/>
          </a:p>
          <a:p>
            <a:r>
              <a:rPr lang="en-US" dirty="0" smtClean="0"/>
              <a:t> </a:t>
            </a:r>
            <a:r>
              <a:rPr lang="en-US" dirty="0"/>
              <a:t>Gender </a:t>
            </a:r>
            <a:r>
              <a:rPr lang="en-US" dirty="0" smtClean="0"/>
              <a:t>Roles</a:t>
            </a:r>
          </a:p>
          <a:p>
            <a:r>
              <a:rPr lang="en-US" dirty="0" smtClean="0"/>
              <a:t> </a:t>
            </a:r>
          </a:p>
          <a:p>
            <a:r>
              <a:rPr lang="en-US" dirty="0" smtClean="0"/>
              <a:t>Sexual Orientation</a:t>
            </a:r>
          </a:p>
          <a:p>
            <a:endParaRPr lang="en-US" dirty="0" smtClean="0"/>
          </a:p>
          <a:p>
            <a:r>
              <a:rPr lang="en-US" dirty="0" smtClean="0"/>
              <a:t>Age/Generation</a:t>
            </a:r>
          </a:p>
          <a:p>
            <a:endParaRPr lang="en-US" dirty="0" smtClean="0"/>
          </a:p>
          <a:p>
            <a:r>
              <a:rPr lang="en-US" dirty="0" smtClean="0"/>
              <a:t> </a:t>
            </a:r>
            <a:r>
              <a:rPr lang="en-US" dirty="0"/>
              <a:t>Social Class</a:t>
            </a:r>
          </a:p>
        </p:txBody>
      </p:sp>
      <p:sp>
        <p:nvSpPr>
          <p:cNvPr id="4" name="Content Placeholder 3"/>
          <p:cNvSpPr>
            <a:spLocks noGrp="1"/>
          </p:cNvSpPr>
          <p:nvPr>
            <p:ph sz="half" idx="2"/>
          </p:nvPr>
        </p:nvSpPr>
        <p:spPr/>
        <p:txBody>
          <a:bodyPr/>
          <a:lstStyle/>
          <a:p>
            <a:r>
              <a:rPr lang="en-US" dirty="0" smtClean="0"/>
              <a:t>Ability/Disability</a:t>
            </a:r>
          </a:p>
          <a:p>
            <a:endParaRPr lang="en-US" dirty="0" smtClean="0"/>
          </a:p>
          <a:p>
            <a:r>
              <a:rPr lang="en-US" dirty="0" smtClean="0"/>
              <a:t>Family</a:t>
            </a:r>
          </a:p>
          <a:p>
            <a:endParaRPr lang="en-US" dirty="0" smtClean="0"/>
          </a:p>
          <a:p>
            <a:r>
              <a:rPr lang="en-US" dirty="0" smtClean="0"/>
              <a:t> </a:t>
            </a:r>
            <a:r>
              <a:rPr lang="en-US" dirty="0"/>
              <a:t>Spiritual </a:t>
            </a:r>
            <a:endParaRPr lang="en-US" dirty="0" smtClean="0"/>
          </a:p>
          <a:p>
            <a:endParaRPr lang="en-US" dirty="0" smtClean="0"/>
          </a:p>
          <a:p>
            <a:r>
              <a:rPr lang="en-US" dirty="0" smtClean="0"/>
              <a:t>Regional</a:t>
            </a:r>
          </a:p>
          <a:p>
            <a:pPr marL="119062" indent="0">
              <a:buNone/>
            </a:pPr>
            <a:endParaRPr lang="en-US" dirty="0" smtClean="0"/>
          </a:p>
          <a:p>
            <a:r>
              <a:rPr lang="en-US" dirty="0" smtClean="0"/>
              <a:t> </a:t>
            </a:r>
            <a:r>
              <a:rPr lang="en-US" dirty="0"/>
              <a:t>Career Role</a:t>
            </a:r>
          </a:p>
        </p:txBody>
      </p:sp>
    </p:spTree>
    <p:extLst>
      <p:ext uri="{BB962C8B-B14F-4D97-AF65-F5344CB8AC3E}">
        <p14:creationId xmlns:p14="http://schemas.microsoft.com/office/powerpoint/2010/main" val="485815544"/>
      </p:ext>
    </p:extLst>
  </p:cSld>
  <p:clrMapOvr>
    <a:masterClrMapping/>
  </p:clrMapOvr>
  <p:transition>
    <p:random/>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WER3D TRANSITION" val="DropIn.p3d 0"/>
  <p:tag name="POWER3D OPTIONS" val="Fast "/>
  <p:tag name="POWER3D SOUND" val="Drop In"/>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ppt/theme/themeOverride2.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Module</Template>
  <TotalTime>12947</TotalTime>
  <Words>2967</Words>
  <Application>Microsoft Office PowerPoint</Application>
  <PresentationFormat>On-screen Show (4:3)</PresentationFormat>
  <Paragraphs>373</Paragraphs>
  <Slides>38</Slides>
  <Notes>28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Module</vt:lpstr>
      <vt:lpstr>Diversity &amp; Inclusion  Young Audiences Arts for Learning Conference November 21, 2014  </vt:lpstr>
      <vt:lpstr> Presenter</vt:lpstr>
      <vt:lpstr>Today’s Objective:</vt:lpstr>
      <vt:lpstr>Poll Question</vt:lpstr>
      <vt:lpstr>Goal Setting</vt:lpstr>
      <vt:lpstr>Communication</vt:lpstr>
      <vt:lpstr>Considerations:</vt:lpstr>
      <vt:lpstr>Considerations:</vt:lpstr>
      <vt:lpstr>Diversity- Multiple Aspects</vt:lpstr>
      <vt:lpstr>Key Terms Challenge- find the correct definition.  J.L. Dreachslin 2014 </vt:lpstr>
      <vt:lpstr>To what extent do you believe YOUR NONPROFIT  would benefit in the following areas?</vt:lpstr>
      <vt:lpstr>Benefits of Valuing Diversity</vt:lpstr>
      <vt:lpstr>Roadmap</vt:lpstr>
      <vt:lpstr>Diversity Gap- mixed progress</vt:lpstr>
      <vt:lpstr>Diversity Gap- mixed progress </vt:lpstr>
      <vt:lpstr>The Case for Diversity- why?</vt:lpstr>
      <vt:lpstr>Be Intentional: Develop Your Case Statement </vt:lpstr>
      <vt:lpstr>California Endowment</vt:lpstr>
      <vt:lpstr>California Endowment ( The Case)</vt:lpstr>
      <vt:lpstr>Our Commitment to Diversity</vt:lpstr>
      <vt:lpstr>Commitment</vt:lpstr>
      <vt:lpstr>Board Chair &amp; CEO</vt:lpstr>
      <vt:lpstr>Leadership has to Lead:</vt:lpstr>
      <vt:lpstr>The Board – Diversity Systems Source: Weech-Maldonado, R., M.N. Elliott, C. Schiller, A. Hall, J.L. Dreachslin, and R.D. Hays. </vt:lpstr>
      <vt:lpstr>About Recruitment …</vt:lpstr>
      <vt:lpstr>Governance Committee-  Board Diversity</vt:lpstr>
      <vt:lpstr>KEY ACTION STEPS Board Diversity</vt:lpstr>
      <vt:lpstr>KEY ACTION STEPS Board Diversity</vt:lpstr>
      <vt:lpstr>KEY ACTION STEPS Board Diversity</vt:lpstr>
      <vt:lpstr>Vital Voices: Lessons Learned from Board Members of Color:</vt:lpstr>
      <vt:lpstr>Vital Voices: Lessons Learned from Board Members of Color:</vt:lpstr>
      <vt:lpstr>Poll Question</vt:lpstr>
      <vt:lpstr>What’s Holding You Back?</vt:lpstr>
      <vt:lpstr>Building an Inclusive Board</vt:lpstr>
      <vt:lpstr>Designing Your D&amp;I Action Plan</vt:lpstr>
      <vt:lpstr>Remember:  Intent ≠ Impact</vt:lpstr>
      <vt:lpstr>Your Turn</vt:lpstr>
      <vt:lpstr>PowerPoint Presentation</vt:lpstr>
    </vt:vector>
  </TitlesOfParts>
  <Company>BoardSource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adavis</dc:creator>
  <cp:lastModifiedBy>Hindsman, Robin (VISN 7)</cp:lastModifiedBy>
  <cp:revision>494</cp:revision>
  <cp:lastPrinted>2014-04-22T17:33:16Z</cp:lastPrinted>
  <dcterms:created xsi:type="dcterms:W3CDTF">2010-01-14T16:37:57Z</dcterms:created>
  <dcterms:modified xsi:type="dcterms:W3CDTF">2014-11-18T18:09:30Z</dcterms:modified>
</cp:coreProperties>
</file>