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indent="2286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indent="4572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indent="6858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indent="9144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vl6pPr indent="11430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6pPr>
    <a:lvl7pPr indent="13716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7pPr>
    <a:lvl8pPr indent="16002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8pPr>
    <a:lvl9pPr indent="1828800" algn="ctr" defTabSz="584200">
      <a:defRPr i="1" sz="32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wholeTbl>
    <a:band2H>
      <a:tcTxStyle b="def" i="def"/>
      <a:tcStyle>
        <a:tcBdr/>
        <a:fill>
          <a:blipFill rotWithShape="1">
            <a:blip r:embed="rId1"/>
            <a:srcRect l="0" t="0" r="0" b="0"/>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b="def" i="def"/>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b="def" i="def"/>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_rels/tableStyles.xml.rels><?xml version="1.0" encoding="UTF-8" standalone="yes"?><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6" name="Shape 6"/>
          <p:cNvSpPr/>
          <p:nvPr>
            <p:ph type="title"/>
          </p:nvPr>
        </p:nvSpPr>
        <p:spPr>
          <a:xfrm>
            <a:off x="901700" y="3060700"/>
            <a:ext cx="11201400" cy="1714500"/>
          </a:xfrm>
          <a:prstGeom prst="rect">
            <a:avLst/>
          </a:prstGeom>
        </p:spPr>
        <p:txBody>
          <a:bodyPr anchor="b"/>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7" name="Shape 7"/>
          <p:cNvSpPr/>
          <p:nvPr>
            <p:ph type="body"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One</a:t>
            </a:r>
            <a:endParaRPr cap="all" spc="288" sz="3600">
              <a:solidFill>
                <a:srgbClr val="3E3B39"/>
              </a:solidFill>
              <a:effectLst>
                <a:outerShdw sx="100000" sy="100000" kx="0" ky="0" algn="b" rotWithShape="0" blurRad="25400" dist="25400" dir="5520000">
                  <a:srgbClr val="FFFFFF">
                    <a:alpha val="71999"/>
                  </a:srgbClr>
                </a:outerShdw>
              </a:effectLst>
            </a:endParaRPr>
          </a:p>
          <a:p>
            <a:pPr lvl="1">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Two</a:t>
            </a:r>
            <a:endParaRPr cap="all" spc="288" sz="3600">
              <a:solidFill>
                <a:srgbClr val="3E3B39"/>
              </a:solidFill>
              <a:effectLst>
                <a:outerShdw sx="100000" sy="100000" kx="0" ky="0" algn="b" rotWithShape="0" blurRad="25400" dist="25400" dir="5520000">
                  <a:srgbClr val="FFFFFF">
                    <a:alpha val="71999"/>
                  </a:srgbClr>
                </a:outerShdw>
              </a:effectLst>
            </a:endParaRPr>
          </a:p>
          <a:p>
            <a:pPr lvl="2">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Three</a:t>
            </a:r>
            <a:endParaRPr cap="all" spc="288" sz="3600">
              <a:solidFill>
                <a:srgbClr val="3E3B39"/>
              </a:solidFill>
              <a:effectLst>
                <a:outerShdw sx="100000" sy="100000" kx="0" ky="0" algn="b" rotWithShape="0" blurRad="25400" dist="25400" dir="5520000">
                  <a:srgbClr val="FFFFFF">
                    <a:alpha val="71999"/>
                  </a:srgbClr>
                </a:outerShdw>
              </a:effectLst>
            </a:endParaRPr>
          </a:p>
          <a:p>
            <a:pPr lvl="3">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Four</a:t>
            </a:r>
            <a:endParaRPr cap="all" spc="288" sz="3600">
              <a:solidFill>
                <a:srgbClr val="3E3B39"/>
              </a:solidFill>
              <a:effectLst>
                <a:outerShdw sx="100000" sy="100000" kx="0" ky="0" algn="b" rotWithShape="0" blurRad="25400" dist="25400" dir="5520000">
                  <a:srgbClr val="FFFFFF">
                    <a:alpha val="71999"/>
                  </a:srgbClr>
                </a:outerShdw>
              </a:effectLst>
            </a:endParaRPr>
          </a:p>
          <a:p>
            <a:pPr lvl="4">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9" name="Chalk_Line_Box_10x7.png"/>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10" name="Shape 10"/>
          <p:cNvSpPr/>
          <p:nvPr>
            <p:ph type="title"/>
          </p:nvPr>
        </p:nvSpPr>
        <p:spPr>
          <a:xfrm>
            <a:off x="901700" y="6934200"/>
            <a:ext cx="11201400" cy="952500"/>
          </a:xfrm>
          <a:prstGeom prst="rect">
            <a:avLst/>
          </a:prstGeom>
        </p:spPr>
        <p:txBody>
          <a:bodyPr anchor="b"/>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11" name="Shape 11"/>
          <p:cNvSpPr/>
          <p:nvPr>
            <p:ph type="body"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One</a:t>
            </a:r>
            <a:endParaRPr cap="all" spc="288" sz="3600">
              <a:solidFill>
                <a:srgbClr val="3E3B39"/>
              </a:solidFill>
              <a:effectLst>
                <a:outerShdw sx="100000" sy="100000" kx="0" ky="0" algn="b" rotWithShape="0" blurRad="25400" dist="25400" dir="5520000">
                  <a:srgbClr val="FFFFFF">
                    <a:alpha val="71999"/>
                  </a:srgbClr>
                </a:outerShdw>
              </a:effectLst>
            </a:endParaRPr>
          </a:p>
          <a:p>
            <a:pPr lvl="1">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Two</a:t>
            </a:r>
            <a:endParaRPr cap="all" spc="288" sz="3600">
              <a:solidFill>
                <a:srgbClr val="3E3B39"/>
              </a:solidFill>
              <a:effectLst>
                <a:outerShdw sx="100000" sy="100000" kx="0" ky="0" algn="b" rotWithShape="0" blurRad="25400" dist="25400" dir="5520000">
                  <a:srgbClr val="FFFFFF">
                    <a:alpha val="71999"/>
                  </a:srgbClr>
                </a:outerShdw>
              </a:effectLst>
            </a:endParaRPr>
          </a:p>
          <a:p>
            <a:pPr lvl="2">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Three</a:t>
            </a:r>
            <a:endParaRPr cap="all" spc="288" sz="3600">
              <a:solidFill>
                <a:srgbClr val="3E3B39"/>
              </a:solidFill>
              <a:effectLst>
                <a:outerShdw sx="100000" sy="100000" kx="0" ky="0" algn="b" rotWithShape="0" blurRad="25400" dist="25400" dir="5520000">
                  <a:srgbClr val="FFFFFF">
                    <a:alpha val="71999"/>
                  </a:srgbClr>
                </a:outerShdw>
              </a:effectLst>
            </a:endParaRPr>
          </a:p>
          <a:p>
            <a:pPr lvl="3">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Four</a:t>
            </a:r>
            <a:endParaRPr cap="all" spc="288" sz="3600">
              <a:solidFill>
                <a:srgbClr val="3E3B39"/>
              </a:solidFill>
              <a:effectLst>
                <a:outerShdw sx="100000" sy="100000" kx="0" ky="0" algn="b" rotWithShape="0" blurRad="25400" dist="25400" dir="5520000">
                  <a:srgbClr val="FFFFFF">
                    <a:alpha val="71999"/>
                  </a:srgbClr>
                </a:outerShdw>
              </a:effectLst>
            </a:endParaRPr>
          </a:p>
          <a:p>
            <a:pPr lvl="4">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3" name="Shape 13"/>
          <p:cNvSpPr/>
          <p:nvPr>
            <p:ph type="title"/>
          </p:nvPr>
        </p:nvSpPr>
        <p:spPr>
          <a:xfrm>
            <a:off x="901700" y="3898900"/>
            <a:ext cx="11201400" cy="1943100"/>
          </a:xfrm>
          <a:prstGeom prst="rect">
            <a:avLst/>
          </a:prstGeom>
        </p:spPr>
        <p:txBody>
          <a:bodyPr anchor="ct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5" name="Shape 15"/>
          <p:cNvSpPr/>
          <p:nvPr>
            <p:ph type="title"/>
          </p:nvPr>
        </p:nvSpPr>
        <p:spPr>
          <a:xfrm>
            <a:off x="901700" y="927100"/>
            <a:ext cx="5080000" cy="4102100"/>
          </a:xfrm>
          <a:prstGeom prst="rect">
            <a:avLst/>
          </a:prstGeom>
        </p:spPr>
        <p:txBody>
          <a:bodyPr anchor="b"/>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16" name="Shape 16"/>
          <p:cNvSpPr/>
          <p:nvPr>
            <p:ph type="body"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One</a:t>
            </a:r>
            <a:endParaRPr cap="all" spc="288" sz="3600">
              <a:solidFill>
                <a:srgbClr val="3E3B39"/>
              </a:solidFill>
              <a:effectLst>
                <a:outerShdw sx="100000" sy="100000" kx="0" ky="0" algn="b" rotWithShape="0" blurRad="25400" dist="25400" dir="5520000">
                  <a:srgbClr val="FFFFFF">
                    <a:alpha val="71999"/>
                  </a:srgbClr>
                </a:outerShdw>
              </a:effectLst>
            </a:endParaRPr>
          </a:p>
          <a:p>
            <a:pPr lvl="1">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Two</a:t>
            </a:r>
            <a:endParaRPr cap="all" spc="288" sz="3600">
              <a:solidFill>
                <a:srgbClr val="3E3B39"/>
              </a:solidFill>
              <a:effectLst>
                <a:outerShdw sx="100000" sy="100000" kx="0" ky="0" algn="b" rotWithShape="0" blurRad="25400" dist="25400" dir="5520000">
                  <a:srgbClr val="FFFFFF">
                    <a:alpha val="71999"/>
                  </a:srgbClr>
                </a:outerShdw>
              </a:effectLst>
            </a:endParaRPr>
          </a:p>
          <a:p>
            <a:pPr lvl="2">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Three</a:t>
            </a:r>
            <a:endParaRPr cap="all" spc="288" sz="3600">
              <a:solidFill>
                <a:srgbClr val="3E3B39"/>
              </a:solidFill>
              <a:effectLst>
                <a:outerShdw sx="100000" sy="100000" kx="0" ky="0" algn="b" rotWithShape="0" blurRad="25400" dist="25400" dir="5520000">
                  <a:srgbClr val="FFFFFF">
                    <a:alpha val="71999"/>
                  </a:srgbClr>
                </a:outerShdw>
              </a:effectLst>
            </a:endParaRPr>
          </a:p>
          <a:p>
            <a:pPr lvl="3">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Four</a:t>
            </a:r>
            <a:endParaRPr cap="all" spc="288" sz="3600">
              <a:solidFill>
                <a:srgbClr val="3E3B39"/>
              </a:solidFill>
              <a:effectLst>
                <a:outerShdw sx="100000" sy="100000" kx="0" ky="0" algn="b" rotWithShape="0" blurRad="25400" dist="25400" dir="5520000">
                  <a:srgbClr val="FFFFFF">
                    <a:alpha val="71999"/>
                  </a:srgbClr>
                </a:outerShdw>
              </a:effectLst>
            </a:endParaRPr>
          </a:p>
          <a:p>
            <a:pPr lvl="4">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21" name="Shape 21"/>
          <p:cNvSpPr/>
          <p:nvPr>
            <p:ph type="body" idx="1"/>
          </p:nvPr>
        </p:nvSpPr>
        <p:spPr>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One</a:t>
            </a:r>
            <a:endParaRPr sz="36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Two</a:t>
            </a:r>
            <a:endParaRPr sz="36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Three</a:t>
            </a:r>
            <a:endParaRPr sz="36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Four</a:t>
            </a:r>
            <a:endParaRPr sz="36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24" name="Shape 24"/>
          <p:cNvSpPr/>
          <p:nvPr>
            <p:ph type="body"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pPr lvl="0">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One</a:t>
            </a:r>
            <a:endParaRPr sz="32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Two</a:t>
            </a:r>
            <a:endParaRPr sz="32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Three</a:t>
            </a:r>
            <a:endParaRPr sz="32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Four</a:t>
            </a:r>
            <a:endParaRPr sz="32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6" name="Shape 26"/>
          <p:cNvSpPr/>
          <p:nvPr>
            <p:ph type="body" idx="1"/>
          </p:nvPr>
        </p:nvSpPr>
        <p:spPr>
          <a:xfrm>
            <a:off x="901700" y="1727200"/>
            <a:ext cx="11201400" cy="6286500"/>
          </a:xfrm>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One</a:t>
            </a:r>
            <a:endParaRPr sz="36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Two</a:t>
            </a:r>
            <a:endParaRPr sz="36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Three</a:t>
            </a:r>
            <a:endParaRPr sz="36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Four</a:t>
            </a:r>
            <a:endParaRPr sz="36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Chalk_Line_10x7.png"/>
          <p:cNvPicPr/>
          <p:nvPr/>
        </p:nvPicPr>
        <p:blipFill>
          <a:blip r:embed="rId3">
            <a:alphaModFix amt="45000"/>
            <a:extLst/>
          </a:blip>
          <a:stretch>
            <a:fillRect/>
          </a:stretch>
        </p:blipFill>
        <p:spPr>
          <a:xfrm>
            <a:off x="393700" y="355600"/>
            <a:ext cx="12217400" cy="8775700"/>
          </a:xfrm>
          <a:prstGeom prst="rect">
            <a:avLst/>
          </a:prstGeom>
          <a:ln w="12700">
            <a:miter lim="400000"/>
          </a:ln>
        </p:spPr>
      </p:pic>
      <p:sp>
        <p:nvSpPr>
          <p:cNvPr id="3" name="Shape 3"/>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4" name="Shape 4"/>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One</a:t>
            </a:r>
            <a:endParaRPr sz="36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Two</a:t>
            </a:r>
            <a:endParaRPr sz="36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Three</a:t>
            </a:r>
            <a:endParaRPr sz="36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Four</a:t>
            </a:r>
            <a:endParaRPr sz="36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1pPr>
      <a:lvl2pPr indent="2286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2pPr>
      <a:lvl3pPr indent="4572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3pPr>
      <a:lvl4pPr indent="6858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4pPr>
      <a:lvl5pPr indent="9144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5pPr>
      <a:lvl6pPr indent="11430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6pPr>
      <a:lvl7pPr indent="13716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7pPr>
      <a:lvl8pPr indent="16002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8pPr>
      <a:lvl9pPr indent="1828800"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mn-lt"/>
          <a:ea typeface="+mn-ea"/>
          <a:cs typeface="+mn-cs"/>
          <a:sym typeface="Avenir Next"/>
        </a:defRPr>
      </a:lvl9pPr>
    </p:titleStyle>
    <p:bodyStyle>
      <a:lvl1pPr marL="444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marL="889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marL="1333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marL="1778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marL="2222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vl6pPr marL="2667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6pPr>
      <a:lvl7pPr marL="3111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7pPr>
      <a:lvl8pPr marL="3556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8pPr>
      <a:lvl9pPr marL="4000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9pPr>
    </p:bodyStyle>
    <p:otherStyle>
      <a:lvl1pPr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1pPr>
      <a:lvl2pPr indent="2286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2pPr>
      <a:lvl3pPr indent="4572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3pPr>
      <a:lvl4pPr indent="6858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4pPr>
      <a:lvl5pPr indent="9144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5pPr>
      <a:lvl6pPr indent="11430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6pPr>
      <a:lvl7pPr indent="13716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7pPr>
      <a:lvl8pPr indent="16002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8pPr>
      <a:lvl9pPr indent="1828800" algn="ctr" defTabSz="584200">
        <a:defRPr b="1" cap="all">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mailto:pat@yamd.org" TargetMode="External"/><Relationship Id="rId4" Type="http://schemas.openxmlformats.org/officeDocument/2006/relationships/hyperlink" Target="mailto:jessica@yamd.org"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p:nvPr>
        </p:nvSpPr>
        <p:spPr>
          <a:xfrm>
            <a:off x="566682" y="289185"/>
            <a:ext cx="11201400" cy="1714501"/>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Embedded           professional development</a:t>
            </a:r>
          </a:p>
        </p:txBody>
      </p:sp>
      <p:sp>
        <p:nvSpPr>
          <p:cNvPr id="35" name="Shape 35"/>
          <p:cNvSpPr/>
          <p:nvPr>
            <p:ph type="body" idx="1"/>
          </p:nvPr>
        </p:nvSpPr>
        <p:spPr>
          <a:xfrm>
            <a:off x="566682" y="1881858"/>
            <a:ext cx="11201400" cy="1536701"/>
          </a:xfrm>
          <a:prstGeom prst="rect">
            <a:avLst/>
          </a:prstGeom>
        </p:spPr>
        <p:txBody>
          <a:body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revolutionary residencies</a:t>
            </a:r>
          </a:p>
        </p:txBody>
      </p:sp>
      <p:sp>
        <p:nvSpPr>
          <p:cNvPr id="36" name="Shape 36"/>
          <p:cNvSpPr/>
          <p:nvPr/>
        </p:nvSpPr>
        <p:spPr>
          <a:xfrm>
            <a:off x="4418317" y="2867567"/>
            <a:ext cx="3224022"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spcBef>
                <a:spcPts val="3200"/>
              </a:spcBef>
              <a:defRPr i="0" sz="6000">
                <a:solidFill>
                  <a:srgbClr val="96453C"/>
                </a:solidFill>
                <a:latin typeface="Bodoni SvtyTwo OS ITC TT-Bold"/>
                <a:ea typeface="Bodoni SvtyTwo OS ITC TT-Bold"/>
                <a:cs typeface="Bodoni SvtyTwo OS ITC TT-Bold"/>
                <a:sym typeface="Bodoni SvtyTwo OS ITC TT-Bold"/>
              </a:defRPr>
            </a:lvl1pPr>
          </a:lstStyle>
          <a:p>
            <a:pPr lvl="0">
              <a:defRPr sz="1800">
                <a:solidFill>
                  <a:srgbClr val="000000"/>
                </a:solidFill>
                <a:effectLst/>
              </a:defRPr>
            </a:pPr>
            <a:r>
              <a:rPr sz="6000">
                <a:solidFill>
                  <a:srgbClr val="96453C"/>
                </a:solidFill>
                <a:effectLst>
                  <a:outerShdw sx="100000" sy="100000" kx="0" ky="0" algn="b" rotWithShape="0" blurRad="25400" dist="25400" dir="5520000">
                    <a:srgbClr val="FFFFFF">
                      <a:alpha val="71999"/>
                    </a:srgbClr>
                  </a:outerShdw>
                </a:effectLst>
              </a:rPr>
              <a:t>Welcome!</a:t>
            </a:r>
          </a:p>
        </p:txBody>
      </p:sp>
      <p:sp>
        <p:nvSpPr>
          <p:cNvPr id="37" name="Shape 37"/>
          <p:cNvSpPr/>
          <p:nvPr/>
        </p:nvSpPr>
        <p:spPr>
          <a:xfrm>
            <a:off x="1089611" y="4018451"/>
            <a:ext cx="11201401" cy="416438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l" defTabSz="531622">
              <a:lnSpc>
                <a:spcPct val="90000"/>
              </a:lnSpc>
              <a:spcBef>
                <a:spcPts val="2500"/>
              </a:spcBef>
              <a:defRPr i="0" sz="1800">
                <a:solidFill>
                  <a:srgbClr val="000000"/>
                </a:solidFill>
                <a:effectLst/>
              </a:defRPr>
            </a:pPr>
            <a:r>
              <a:rPr sz="3458">
                <a:solidFill>
                  <a:srgbClr val="5E524C"/>
                </a:solidFill>
                <a:effectLst>
                  <a:outerShdw sx="100000" sy="100000" kx="0" ky="0" algn="b" rotWithShape="0" blurRad="23114" dist="23114" dir="5520000">
                    <a:srgbClr val="FFFFFF">
                      <a:alpha val="71999"/>
                    </a:srgbClr>
                  </a:outerShdw>
                </a:effectLst>
              </a:rPr>
              <a:t>We want to understand what you know and want to know about embedded professional development.</a:t>
            </a:r>
            <a:endParaRPr sz="3458">
              <a:solidFill>
                <a:srgbClr val="5E524C"/>
              </a:solidFill>
              <a:effectLst>
                <a:outerShdw sx="100000" sy="100000" kx="0" ky="0" algn="b" rotWithShape="0" blurRad="23114" dist="23114" dir="5520000">
                  <a:srgbClr val="FFFFFF">
                    <a:alpha val="71999"/>
                  </a:srgbClr>
                </a:outerShdw>
              </a:effectLst>
            </a:endParaRPr>
          </a:p>
          <a:p>
            <a:pPr lvl="0" algn="l" defTabSz="531622">
              <a:lnSpc>
                <a:spcPct val="90000"/>
              </a:lnSpc>
              <a:spcBef>
                <a:spcPts val="2500"/>
              </a:spcBef>
              <a:defRPr i="0" sz="1800">
                <a:solidFill>
                  <a:srgbClr val="000000"/>
                </a:solidFill>
                <a:effectLst/>
              </a:defRPr>
            </a:pPr>
            <a:r>
              <a:rPr sz="3458">
                <a:solidFill>
                  <a:srgbClr val="5E524C"/>
                </a:solidFill>
                <a:effectLst>
                  <a:outerShdw sx="100000" sy="100000" kx="0" ky="0" algn="b" rotWithShape="0" blurRad="23114" dist="23114" dir="5520000">
                    <a:srgbClr val="FFFFFF">
                      <a:alpha val="71999"/>
                    </a:srgbClr>
                  </a:outerShdw>
                </a:effectLst>
              </a:rPr>
              <a:t> Feel free to saunter around the room, meet some new/old friends, and discuss the topics around the room. Please record thoughts, ideas, questions on the paper.</a:t>
            </a:r>
            <a:endParaRPr sz="3458">
              <a:solidFill>
                <a:srgbClr val="5E524C"/>
              </a:solidFill>
              <a:effectLst>
                <a:outerShdw sx="100000" sy="100000" kx="0" ky="0" algn="b" rotWithShape="0" blurRad="23114" dist="23114" dir="5520000">
                  <a:srgbClr val="FFFFFF">
                    <a:alpha val="71999"/>
                  </a:srgbClr>
                </a:outerShdw>
              </a:effectLst>
            </a:endParaRPr>
          </a:p>
          <a:p>
            <a:pPr lvl="0" algn="l" defTabSz="531622">
              <a:lnSpc>
                <a:spcPct val="90000"/>
              </a:lnSpc>
              <a:spcBef>
                <a:spcPts val="2500"/>
              </a:spcBef>
              <a:defRPr i="0" sz="1800">
                <a:solidFill>
                  <a:srgbClr val="000000"/>
                </a:solidFill>
                <a:effectLst/>
              </a:defRPr>
            </a:pPr>
            <a:r>
              <a:rPr sz="3458">
                <a:solidFill>
                  <a:srgbClr val="5E524C"/>
                </a:solidFill>
                <a:effectLst>
                  <a:outerShdw sx="100000" sy="100000" kx="0" ky="0" algn="b" rotWithShape="0" blurRad="23114" dist="23114" dir="5520000">
                    <a:srgbClr val="FFFFFF">
                      <a:alpha val="71999"/>
                    </a:srgbClr>
                  </a:outerShdw>
                </a:effectLst>
              </a:rPr>
              <a:t>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
          <p:cNvPicPr/>
          <p:nvPr/>
        </p:nvPicPr>
        <p:blipFill>
          <a:blip r:embed="rId2">
            <a:extLst/>
          </a:blip>
          <a:stretch>
            <a:fillRect/>
          </a:stretch>
        </p:blipFill>
        <p:spPr>
          <a:xfrm>
            <a:off x="6413500" y="1016000"/>
            <a:ext cx="5702300" cy="7734300"/>
          </a:xfrm>
          <a:prstGeom prst="rect">
            <a:avLst/>
          </a:prstGeom>
        </p:spPr>
      </p:pic>
      <p:sp>
        <p:nvSpPr>
          <p:cNvPr id="71" name="Shape 71"/>
          <p:cNvSpPr/>
          <p:nvPr>
            <p:ph type="title"/>
          </p:nvPr>
        </p:nvSpPr>
        <p:spPr>
          <a:xfrm>
            <a:off x="901700" y="927100"/>
            <a:ext cx="5080000" cy="980340"/>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smart day</a:t>
            </a:r>
          </a:p>
        </p:txBody>
      </p:sp>
      <p:sp>
        <p:nvSpPr>
          <p:cNvPr id="72" name="Shape 72"/>
          <p:cNvSpPr/>
          <p:nvPr>
            <p:ph type="body" idx="1"/>
          </p:nvPr>
        </p:nvSpPr>
        <p:spPr>
          <a:xfrm>
            <a:off x="749419" y="2044491"/>
            <a:ext cx="5080001" cy="6393604"/>
          </a:xfrm>
          <a:prstGeom prst="rect">
            <a:avLst/>
          </a:prstGeom>
        </p:spPr>
        <p:txBody>
          <a:bodyPr/>
          <a:lstStyle/>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once a week, all year program (35 sessions)</a:t>
            </a:r>
            <a:endPar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endParaRPr>
          </a:p>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faculty workshop</a:t>
            </a:r>
            <a:endPar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endParaRPr>
          </a:p>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kick off assembly</a:t>
            </a:r>
            <a:endPar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endParaRPr>
          </a:p>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planning day</a:t>
            </a:r>
            <a:endPar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endParaRPr>
          </a:p>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one workshop per teacher</a:t>
            </a:r>
            <a:endPar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endParaRPr>
          </a:p>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reflection meeting</a:t>
            </a:r>
            <a:endPar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endParaRPr>
          </a:p>
          <a:p>
            <a:pPr lvl="0" defTabSz="490727">
              <a:lnSpc>
                <a:spcPct val="100000"/>
              </a:lnSpc>
              <a:spcBef>
                <a:spcPts val="2600"/>
              </a:spcBef>
              <a:defRPr cap="none" spc="0" sz="1800">
                <a:solidFill>
                  <a:srgbClr val="000000"/>
                </a:solidFill>
                <a:effectLst/>
              </a:defRPr>
            </a:pPr>
            <a:r>
              <a:rPr sz="3024">
                <a:solidFill>
                  <a:srgbClr val="5E524C"/>
                </a:solidFill>
                <a:effectLst>
                  <a:outerShdw sx="100000" sy="100000" kx="0" ky="0" algn="b" rotWithShape="0" blurRad="21336" dist="21336" dir="5520000">
                    <a:srgbClr val="FFFFFF">
                      <a:alpha val="71999"/>
                    </a:srgbClr>
                  </a:outerShdw>
                </a:effectLst>
                <a:latin typeface="Avenir Next Medium"/>
                <a:ea typeface="Avenir Next Medium"/>
                <a:cs typeface="Avenir Next Medium"/>
                <a:sym typeface="Avenir Next Medium"/>
              </a:rPr>
              <a:t>- facilitator on site</a:t>
            </a:r>
          </a:p>
        </p:txBody>
      </p:sp>
    </p:spTree>
  </p:cSld>
  <p:clrMapOvr>
    <a:masterClrMapping/>
  </p:clrMapOvr>
  <p:transition spd="fast"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4" name=""/>
          <p:cNvPicPr/>
          <p:nvPr/>
        </p:nvPicPr>
        <p:blipFill>
          <a:blip r:embed="rId2">
            <a:extLst/>
          </a:blip>
          <a:stretch>
            <a:fillRect/>
          </a:stretch>
        </p:blipFill>
        <p:spPr>
          <a:xfrm>
            <a:off x="6616700" y="431800"/>
            <a:ext cx="6057900" cy="4013200"/>
          </a:xfrm>
          <a:prstGeom prst="rect">
            <a:avLst/>
          </a:prstGeom>
        </p:spPr>
      </p:pic>
      <p:pic>
        <p:nvPicPr>
          <p:cNvPr id="75" name=""/>
          <p:cNvPicPr/>
          <p:nvPr/>
        </p:nvPicPr>
        <p:blipFill>
          <a:blip r:embed="rId3">
            <a:extLst/>
          </a:blip>
          <a:stretch>
            <a:fillRect/>
          </a:stretch>
        </p:blipFill>
        <p:spPr>
          <a:xfrm>
            <a:off x="361950" y="538396"/>
            <a:ext cx="6057901" cy="8890001"/>
          </a:xfrm>
          <a:prstGeom prst="rect">
            <a:avLst/>
          </a:prstGeom>
        </p:spPr>
      </p:pic>
      <p:pic>
        <p:nvPicPr>
          <p:cNvPr id="76" name=""/>
          <p:cNvPicPr/>
          <p:nvPr/>
        </p:nvPicPr>
        <p:blipFill>
          <a:blip r:embed="rId4">
            <a:extLst/>
          </a:blip>
          <a:stretch>
            <a:fillRect/>
          </a:stretch>
        </p:blipFill>
        <p:spPr>
          <a:xfrm>
            <a:off x="6538317" y="5155417"/>
            <a:ext cx="6214457" cy="4194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warp dir="in"/>
      </p:transition>
    </mc:Choice>
    <mc:Fallback>
      <p:transition xmlns:p14="http://schemas.microsoft.com/office/powerpoint/2010/main" spd="slow" advClick="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Creative challenge:</a:t>
            </a:r>
            <a:endParaRPr b="1" cap="all" spc="384" sz="4800">
              <a:solidFill>
                <a:srgbClr val="3E3B39"/>
              </a:solidFill>
              <a:effectLst>
                <a:outerShdw sx="100000" sy="100000" kx="0" ky="0" algn="b" rotWithShape="0" blurRad="25400" dist="25400" dir="5520000">
                  <a:srgbClr val="FFFFFF">
                    <a:alpha val="72000"/>
                  </a:srgbClr>
                </a:outerShdw>
              </a:effectLst>
            </a:endParaRPr>
          </a:p>
          <a:p>
            <a:pPr lvl="0">
              <a:defRPr b="0" cap="none" spc="0" sz="1800">
                <a:solidFill>
                  <a:srgbClr val="000000"/>
                </a:solidFill>
                <a:effectLst/>
              </a:defRPr>
            </a:pPr>
            <a:endPar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essential components of embedded pd residencies </a:t>
            </a:r>
          </a:p>
        </p:txBody>
      </p:sp>
      <p:sp>
        <p:nvSpPr>
          <p:cNvPr id="79" name="Shape 79"/>
          <p:cNvSpPr/>
          <p:nvPr>
            <p:ph type="body" idx="1"/>
          </p:nvPr>
        </p:nvSpPr>
        <p:spPr>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Your Mission: work collaboratively to present your information to the whole group. All members of your team should be involved with designing the presentation. It may be theatrical, musical, visual, digital or anything else you can imagine.</a:t>
            </a:r>
            <a:endParaRPr sz="36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 Presentation time limit: 3 minutes </a:t>
            </a:r>
            <a:endParaRPr sz="36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You have ?? minutes to design and rehearse your presentation. </a:t>
            </a:r>
          </a:p>
        </p:txBody>
      </p:sp>
    </p:spTree>
  </p:cSld>
  <p:clrMapOvr>
    <a:masterClrMapping/>
  </p:clrMapOvr>
  <p:transition spd="med"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Planning meeting:</a:t>
            </a:r>
            <a:endParaRPr b="1" cap="all" spc="384" sz="4800">
              <a:solidFill>
                <a:srgbClr val="3E3B39"/>
              </a:solidFill>
              <a:effectLst>
                <a:outerShdw sx="100000" sy="100000" kx="0" ky="0" algn="b" rotWithShape="0" blurRad="25400" dist="25400" dir="5520000">
                  <a:srgbClr val="FFFFFF">
                    <a:alpha val="72000"/>
                  </a:srgbClr>
                </a:outerShdw>
              </a:effectLst>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 </a:t>
            </a:r>
            <a:endPar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Key components</a:t>
            </a:r>
          </a:p>
        </p:txBody>
      </p:sp>
      <p:sp>
        <p:nvSpPr>
          <p:cNvPr id="82" name="Shape 82"/>
          <p:cNvSpPr/>
          <p:nvPr>
            <p:ph type="body" idx="1"/>
          </p:nvPr>
        </p:nvSpPr>
        <p:spPr>
          <a:xfrm>
            <a:off x="901700" y="2603500"/>
            <a:ext cx="11201400" cy="4279900"/>
          </a:xfrm>
          <a:prstGeom prst="rect">
            <a:avLst/>
          </a:prstGeom>
        </p:spPr>
        <p:txBody>
          <a:bodyPr/>
          <a:lstStyle/>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Teacher, teaching artist, facilitator</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 Discussion &amp; collaboration between artist &amp; teacher</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Clearly defined roles</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Outlined plan/next steps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82"/>
                                        </p:tgtEl>
                                        <p:attrNameLst>
                                          <p:attrName>style.visibility</p:attrName>
                                        </p:attrNameLst>
                                      </p:cBhvr>
                                      <p:to>
                                        <p:strVal val="visible"/>
                                      </p:to>
                                    </p:set>
                                    <p:animEffect filter="dissolve" transition="in">
                                      <p:cBhvr>
                                        <p:cTn id="7" dur="1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Workshop:</a:t>
            </a:r>
            <a:endParaRPr b="1" cap="all" spc="384" sz="4800">
              <a:solidFill>
                <a:srgbClr val="3E3B39"/>
              </a:solidFill>
              <a:effectLst>
                <a:outerShdw sx="100000" sy="100000" kx="0" ky="0" algn="b" rotWithShape="0" blurRad="25400" dist="25400" dir="5520000">
                  <a:srgbClr val="FFFFFF">
                    <a:alpha val="72000"/>
                  </a:srgbClr>
                </a:outerShdw>
              </a:effectLst>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 </a:t>
            </a:r>
            <a:endPar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Key components</a:t>
            </a:r>
          </a:p>
        </p:txBody>
      </p:sp>
      <p:sp>
        <p:nvSpPr>
          <p:cNvPr id="85" name="Shape 85"/>
          <p:cNvSpPr/>
          <p:nvPr>
            <p:ph type="body" idx="1"/>
          </p:nvPr>
        </p:nvSpPr>
        <p:spPr>
          <a:xfrm>
            <a:off x="901700" y="2603500"/>
            <a:ext cx="11201400" cy="5344648"/>
          </a:xfrm>
          <a:prstGeom prst="rect">
            <a:avLst/>
          </a:prstGeom>
        </p:spPr>
        <p:txBody>
          <a:bodyPr/>
          <a:lstStyle/>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Teacher, teaching artist, students</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 Clear lesson objective(s)</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Meaningful role for teacher that supports PD goal</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Children demonstrate progress toward lesson objective</a:t>
            </a:r>
            <a:endParaRPr sz="3492">
              <a:solidFill>
                <a:srgbClr val="5E524C"/>
              </a:solidFill>
              <a:effectLst>
                <a:outerShdw sx="100000" sy="100000" kx="0" ky="0" algn="b" rotWithShape="0" blurRad="24638" dist="24638" dir="5520000">
                  <a:srgbClr val="FFFFFF">
                    <a:alpha val="71999"/>
                  </a:srgbClr>
                </a:outerShdw>
              </a:effectLst>
            </a:endParaRPr>
          </a:p>
          <a:p>
            <a:pPr lvl="0" marL="431165" indent="-431165" defTabSz="566674">
              <a:spcBef>
                <a:spcPts val="3100"/>
              </a:spcBef>
              <a:defRPr sz="1800">
                <a:solidFill>
                  <a:srgbClr val="000000"/>
                </a:solidFill>
                <a:effectLst/>
              </a:defRPr>
            </a:pPr>
            <a:r>
              <a:rPr sz="3492">
                <a:solidFill>
                  <a:srgbClr val="5E524C"/>
                </a:solidFill>
                <a:effectLst>
                  <a:outerShdw sx="100000" sy="100000" kx="0" ky="0" algn="b" rotWithShape="0" blurRad="24638" dist="24638" dir="5520000">
                    <a:srgbClr val="FFFFFF">
                      <a:alpha val="71999"/>
                    </a:srgbClr>
                  </a:outerShdw>
                </a:effectLst>
              </a:rPr>
              <a:t>Lesson integrates art form and curriculum content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dissolve" transition="in">
                                      <p:cBhvr>
                                        <p:cTn id="7" dur="1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Reflection:</a:t>
            </a:r>
            <a:endParaRPr b="1" cap="all" spc="384" sz="4800">
              <a:solidFill>
                <a:srgbClr val="3E3B39"/>
              </a:solidFill>
              <a:effectLst>
                <a:outerShdw sx="100000" sy="100000" kx="0" ky="0" algn="b" rotWithShape="0" blurRad="25400" dist="25400" dir="5520000">
                  <a:srgbClr val="FFFFFF">
                    <a:alpha val="72000"/>
                  </a:srgbClr>
                </a:outerShdw>
              </a:effectLst>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 </a:t>
            </a:r>
            <a:endPar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endParaRPr>
          </a:p>
          <a:p>
            <a:pPr lvl="0">
              <a:defRPr b="0" cap="none" spc="0" sz="1800">
                <a:solidFill>
                  <a:srgbClr val="000000"/>
                </a:solidFill>
                <a:effectLst/>
              </a:defRPr>
            </a:pPr>
            <a:r>
              <a:rPr cap="all" spc="192" sz="2400">
                <a:solidFill>
                  <a:srgbClr val="3E3B39"/>
                </a:solidFill>
                <a:effectLst>
                  <a:outerShdw sx="100000" sy="100000" kx="0" ky="0" algn="b" rotWithShape="0" blurRad="25400" dist="25400" dir="5520000">
                    <a:srgbClr val="FFFFFF">
                      <a:alpha val="72000"/>
                    </a:srgbClr>
                  </a:outerShdw>
                </a:effectLst>
                <a:latin typeface="Avenir Heavy"/>
                <a:ea typeface="Avenir Heavy"/>
                <a:cs typeface="Avenir Heavy"/>
                <a:sym typeface="Avenir Heavy"/>
              </a:rPr>
              <a:t>Key components</a:t>
            </a:r>
          </a:p>
        </p:txBody>
      </p:sp>
      <p:sp>
        <p:nvSpPr>
          <p:cNvPr id="88" name="Shape 88"/>
          <p:cNvSpPr/>
          <p:nvPr>
            <p:ph type="body" idx="1"/>
          </p:nvPr>
        </p:nvSpPr>
        <p:spPr>
          <a:xfrm>
            <a:off x="901700" y="2603500"/>
            <a:ext cx="11201400" cy="3730469"/>
          </a:xfrm>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Teacher, teaching artist</a:t>
            </a:r>
            <a:endParaRPr sz="36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 Debrief discussion includes: reflection of the lesson, teacher's PD role, any modifications needed, extensions to the lesson, some planning of next lesson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dissolve" transition="in">
                                      <p:cBhvr>
                                        <p:cTn id="7" dur="1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
          <p:cNvPicPr/>
          <p:nvPr/>
        </p:nvPicPr>
        <p:blipFill>
          <a:blip r:embed="rId2">
            <a:extLst/>
          </a:blip>
          <a:stretch>
            <a:fillRect/>
          </a:stretch>
        </p:blipFill>
        <p:spPr>
          <a:xfrm>
            <a:off x="355600" y="330200"/>
            <a:ext cx="12293600" cy="6248400"/>
          </a:xfrm>
          <a:prstGeom prst="rect">
            <a:avLst/>
          </a:prstGeom>
        </p:spPr>
      </p:pic>
      <p:sp>
        <p:nvSpPr>
          <p:cNvPr id="91" name="Shape 91"/>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Q&amp;A</a:t>
            </a:r>
          </a:p>
        </p:txBody>
      </p:sp>
      <p:sp>
        <p:nvSpPr>
          <p:cNvPr id="92" name="Shape 92"/>
          <p:cNvSpPr/>
          <p:nvPr>
            <p:ph type="body" idx="1"/>
          </p:nvPr>
        </p:nvSpPr>
        <p:spPr>
          <a:prstGeom prst="rect">
            <a:avLst/>
          </a:prstGeom>
        </p:spPr>
        <p:txBody>
          <a:bodyPr/>
          <a:lstStyle/>
          <a:p>
            <a:pPr lvl="0">
              <a:defRPr cap="none" spc="0" sz="1800">
                <a:solidFill>
                  <a:srgbClr val="000000"/>
                </a:solidFill>
                <a:effectLst/>
              </a:defRPr>
            </a:pPr>
            <a:r>
              <a:rPr cap="all" spc="288" sz="3600" u="sng">
                <a:solidFill>
                  <a:srgbClr val="3E3B39"/>
                </a:solidFill>
                <a:effectLst>
                  <a:outerShdw sx="100000" sy="100000" kx="0" ky="0" algn="b" rotWithShape="0" blurRad="25400" dist="25400" dir="5520000">
                    <a:srgbClr val="FFFFFF">
                      <a:alpha val="71999"/>
                    </a:srgbClr>
                  </a:outerShdw>
                </a:effectLst>
                <a:hlinkClick r:id="rId3" invalidUrl="" action="" tgtFrame="" tooltip="" history="1" highlightClick="0" endSnd="0"/>
              </a:rPr>
              <a:t>pat@yamd.org</a:t>
            </a:r>
            <a:r>
              <a:rPr cap="all" spc="288" sz="3600">
                <a:solidFill>
                  <a:srgbClr val="3E3B39"/>
                </a:solidFill>
                <a:effectLst>
                  <a:outerShdw sx="100000" sy="100000" kx="0" ky="0" algn="b" rotWithShape="0" blurRad="25400" dist="25400" dir="5520000">
                    <a:srgbClr val="FFFFFF">
                      <a:alpha val="71999"/>
                    </a:srgbClr>
                  </a:outerShdw>
                </a:effectLst>
              </a:rPr>
              <a:t> and </a:t>
            </a:r>
            <a:r>
              <a:rPr cap="all" spc="288" sz="3600" u="sng">
                <a:solidFill>
                  <a:srgbClr val="3E3B39"/>
                </a:solidFill>
                <a:effectLst>
                  <a:outerShdw sx="100000" sy="100000" kx="0" ky="0" algn="b" rotWithShape="0" blurRad="25400" dist="25400" dir="5520000">
                    <a:srgbClr val="FFFFFF">
                      <a:alpha val="71999"/>
                    </a:srgbClr>
                  </a:outerShdw>
                </a:effectLst>
                <a:hlinkClick r:id="rId4" invalidUrl="" action="" tgtFrame="" tooltip="" history="1" highlightClick="0" endSnd="0"/>
              </a:rPr>
              <a:t>jessica@yamd.org</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566682" y="289185"/>
            <a:ext cx="11201400" cy="1714501"/>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Embedded           professional development</a:t>
            </a:r>
          </a:p>
        </p:txBody>
      </p:sp>
      <p:sp>
        <p:nvSpPr>
          <p:cNvPr id="40" name="Shape 40"/>
          <p:cNvSpPr/>
          <p:nvPr>
            <p:ph type="body" idx="1"/>
          </p:nvPr>
        </p:nvSpPr>
        <p:spPr>
          <a:xfrm>
            <a:off x="566682" y="1881858"/>
            <a:ext cx="11201400" cy="1536701"/>
          </a:xfrm>
          <a:prstGeom prst="rect">
            <a:avLst/>
          </a:prstGeom>
        </p:spPr>
        <p:txBody>
          <a:body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revolutionary residencies</a:t>
            </a:r>
          </a:p>
        </p:txBody>
      </p:sp>
      <p:pic>
        <p:nvPicPr>
          <p:cNvPr id="41" name="097FF903-657B-44ED-8466-601391B6773F-L0-001.jpeg"/>
          <p:cNvPicPr/>
          <p:nvPr/>
        </p:nvPicPr>
        <p:blipFill>
          <a:blip r:embed="rId2">
            <a:extLst/>
          </a:blip>
          <a:srcRect l="7845" t="15675" r="0" b="17260"/>
          <a:stretch>
            <a:fillRect/>
          </a:stretch>
        </p:blipFill>
        <p:spPr>
          <a:xfrm>
            <a:off x="510182" y="2835994"/>
            <a:ext cx="11984517" cy="5798505"/>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566681" y="6940550"/>
            <a:ext cx="11201401" cy="952500"/>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World cafe</a:t>
            </a:r>
          </a:p>
        </p:txBody>
      </p:sp>
      <p:sp>
        <p:nvSpPr>
          <p:cNvPr id="44" name="Shape 44"/>
          <p:cNvSpPr/>
          <p:nvPr>
            <p:ph type="body" idx="1"/>
          </p:nvPr>
        </p:nvSpPr>
        <p:spPr>
          <a:xfrm>
            <a:off x="627592" y="7829550"/>
            <a:ext cx="12023721" cy="1206500"/>
          </a:xfrm>
          <a:prstGeom prst="rect">
            <a:avLst/>
          </a:prstGeom>
        </p:spPr>
        <p:txBody>
          <a:bodyPr/>
          <a:lstStyle>
            <a:lvl1pPr defTabSz="572516">
              <a:defRPr spc="282" sz="3528">
                <a:effectLst>
                  <a:outerShdw sx="100000" sy="100000" kx="0" ky="0" algn="b" rotWithShape="0" blurRad="24892" dist="24892" dir="5520000">
                    <a:srgbClr val="FFFFFF">
                      <a:alpha val="71999"/>
                    </a:srgbClr>
                  </a:outerShdw>
                </a:effectLst>
              </a:defRPr>
            </a:lvl1pPr>
          </a:lstStyle>
          <a:p>
            <a:pPr lvl="0">
              <a:defRPr cap="none" spc="0" sz="1800">
                <a:solidFill>
                  <a:srgbClr val="000000"/>
                </a:solidFill>
                <a:effectLst/>
              </a:defRPr>
            </a:pPr>
            <a:r>
              <a:rPr cap="all" spc="282" sz="3528">
                <a:solidFill>
                  <a:srgbClr val="3E3B39"/>
                </a:solidFill>
                <a:effectLst>
                  <a:outerShdw sx="100000" sy="100000" kx="0" ky="0" algn="b" rotWithShape="0" blurRad="24892" dist="24892" dir="5520000">
                    <a:srgbClr val="FFFFFF">
                      <a:alpha val="71999"/>
                    </a:srgbClr>
                  </a:outerShdw>
                </a:effectLst>
              </a:rPr>
              <a:t>Benefits challenges experiences questions</a:t>
            </a:r>
          </a:p>
        </p:txBody>
      </p:sp>
      <p:pic>
        <p:nvPicPr>
          <p:cNvPr id="45" name="63C12550-E759-41B5-8584-0DFD81E44D01-L0-001.jpeg"/>
          <p:cNvPicPr/>
          <p:nvPr/>
        </p:nvPicPr>
        <p:blipFill>
          <a:blip r:embed="rId2">
            <a:extLst/>
          </a:blip>
          <a:srcRect l="0" t="8118" r="0" b="24622"/>
          <a:stretch>
            <a:fillRect/>
          </a:stretch>
        </p:blipFill>
        <p:spPr>
          <a:xfrm>
            <a:off x="373522" y="362743"/>
            <a:ext cx="12257757" cy="6183331"/>
          </a:xfrm>
          <a:prstGeom prst="rect">
            <a:avLst/>
          </a:prstGeom>
          <a:ln w="25400">
            <a:miter lim="400000"/>
          </a:ln>
          <a:effectLst>
            <a:outerShdw sx="100000" sy="100000" kx="0" ky="0" algn="b" rotWithShape="0" blurRad="101600" dist="38100" dir="540000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
          <p:cNvPicPr/>
          <p:nvPr/>
        </p:nvPicPr>
        <p:blipFill>
          <a:blip r:embed="rId2">
            <a:extLst/>
          </a:blip>
          <a:stretch>
            <a:fillRect/>
          </a:stretch>
        </p:blipFill>
        <p:spPr>
          <a:xfrm>
            <a:off x="721490" y="787578"/>
            <a:ext cx="11561819" cy="4825733"/>
          </a:xfrm>
          <a:prstGeom prst="rect">
            <a:avLst/>
          </a:prstGeom>
        </p:spPr>
      </p:pic>
      <p:sp>
        <p:nvSpPr>
          <p:cNvPr id="48" name="Shape 48"/>
          <p:cNvSpPr/>
          <p:nvPr>
            <p:ph type="title"/>
          </p:nvPr>
        </p:nvSpPr>
        <p:spPr>
          <a:xfrm>
            <a:off x="901700" y="2465138"/>
            <a:ext cx="5080000" cy="4102101"/>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Story time</a:t>
            </a:r>
          </a:p>
        </p:txBody>
      </p:sp>
      <p:sp>
        <p:nvSpPr>
          <p:cNvPr id="49" name="Shape 49"/>
          <p:cNvSpPr/>
          <p:nvPr>
            <p:ph type="body" idx="1"/>
          </p:nvPr>
        </p:nvSpPr>
        <p:spPr>
          <a:xfrm>
            <a:off x="901700" y="6552012"/>
            <a:ext cx="11597629" cy="3683000"/>
          </a:xfrm>
          <a:prstGeom prst="rect">
            <a:avLst/>
          </a:prstGeom>
        </p:spPr>
        <p:txBody>
          <a:body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How we evolved </a:t>
            </a:r>
            <a:endParaRPr cap="all" spc="288" sz="3600">
              <a:solidFill>
                <a:srgbClr val="3E3B39"/>
              </a:solidFill>
              <a:effectLst>
                <a:outerShdw sx="100000" sy="100000" kx="0" ky="0" algn="b" rotWithShape="0" blurRad="25400" dist="25400" dir="5520000">
                  <a:srgbClr val="FFFFFF">
                    <a:alpha val="71999"/>
                  </a:srgbClr>
                </a:outerShdw>
              </a:effectLst>
            </a:endParaRPr>
          </a:p>
          <a:p>
            <a:pPr lvl="0">
              <a:defRPr cap="none" spc="0" sz="1800">
                <a:solidFill>
                  <a:srgbClr val="000000"/>
                </a:solidFill>
                <a:effectLst/>
              </a:defRPr>
            </a:pPr>
            <a:endParaRPr cap="all" spc="288" sz="3600">
              <a:solidFill>
                <a:srgbClr val="3E3B39"/>
              </a:solidFill>
              <a:effectLst>
                <a:outerShdw sx="100000" sy="100000" kx="0" ky="0" algn="b" rotWithShape="0" blurRad="25400" dist="25400" dir="5520000">
                  <a:srgbClr val="FFFFFF">
                    <a:alpha val="71999"/>
                  </a:srgbClr>
                </a:outerShdw>
              </a:effectLst>
            </a:endParaRPr>
          </a:p>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Residency &gt; pd &gt; district pd &gt; smart</a:t>
            </a:r>
            <a:endParaRPr cap="all" spc="288" sz="3600">
              <a:solidFill>
                <a:srgbClr val="3E3B39"/>
              </a:solidFill>
              <a:effectLst>
                <a:outerShdw sx="100000" sy="100000" kx="0" ky="0" algn="b" rotWithShape="0" blurRad="25400" dist="25400" dir="5520000">
                  <a:srgbClr val="FFFFFF">
                    <a:alpha val="71999"/>
                  </a:srgbClr>
                </a:outerShdw>
              </a:effectLst>
            </a:endParaRPr>
          </a:p>
        </p:txBody>
      </p:sp>
    </p:spTree>
  </p:cSld>
  <p:clrMapOvr>
    <a:masterClrMapping/>
  </p:clrMapOvr>
  <p:transition spd="slow" advClick="1">
    <p:fad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718962" y="1082965"/>
            <a:ext cx="11780069" cy="1714501"/>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If you build it they will come</a:t>
            </a:r>
          </a:p>
        </p:txBody>
      </p:sp>
      <p:sp>
        <p:nvSpPr>
          <p:cNvPr id="52" name="Shape 52"/>
          <p:cNvSpPr/>
          <p:nvPr>
            <p:ph type="body" idx="1"/>
          </p:nvPr>
        </p:nvSpPr>
        <p:spPr>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Training for teaching artists = sneaky way to get teachers to understand the power of bringing artists into the classroom.</a:t>
            </a:r>
            <a:endParaRPr sz="36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Artists &amp; Teachers work collaboratively to design a residency aligned with common core standards</a:t>
            </a:r>
            <a:endParaRPr sz="36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Field tested with entire grade level </a:t>
            </a:r>
            <a:endParaRPr sz="36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Funded by schools, artists fees, &amp; fundraising</a:t>
            </a:r>
          </a:p>
        </p:txBody>
      </p:sp>
    </p:spTree>
  </p:cSld>
  <p:clrMapOvr>
    <a:masterClrMapping/>
  </p:clrMapOvr>
  <p:transition spd="slow" advClick="1">
    <p:push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901699" y="924334"/>
            <a:ext cx="11201401" cy="1714501"/>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Teaching artist institute</a:t>
            </a:r>
          </a:p>
        </p:txBody>
      </p:sp>
      <p:sp>
        <p:nvSpPr>
          <p:cNvPr id="55" name="Shape 55"/>
          <p:cNvSpPr/>
          <p:nvPr>
            <p:ph type="body" idx="1"/>
          </p:nvPr>
        </p:nvSpPr>
        <p:spPr>
          <a:xfrm>
            <a:off x="901700" y="2268481"/>
            <a:ext cx="5334000" cy="6304018"/>
          </a:xfrm>
          <a:prstGeom prst="rect">
            <a:avLst/>
          </a:prstGeom>
        </p:spPr>
        <p:txBody>
          <a:bodyPr/>
          <a:lstStyle/>
          <a:p>
            <a:pPr lvl="0" marL="350393" indent="-350393" defTabSz="519937">
              <a:spcBef>
                <a:spcPts val="2400"/>
              </a:spcBef>
              <a:defRPr sz="1800">
                <a:solidFill>
                  <a:srgbClr val="000000"/>
                </a:solidFill>
                <a:effectLst/>
              </a:defRPr>
            </a:pPr>
            <a:r>
              <a:rPr sz="2848">
                <a:solidFill>
                  <a:srgbClr val="5E524C"/>
                </a:solidFill>
                <a:effectLst>
                  <a:outerShdw sx="100000" sy="100000" kx="0" ky="0" algn="b" rotWithShape="0" blurRad="22606" dist="22606" dir="5520000">
                    <a:srgbClr val="FFFFFF">
                      <a:alpha val="71999"/>
                    </a:srgbClr>
                  </a:outerShdw>
                </a:effectLst>
              </a:rPr>
              <a:t>Teacher/artist training</a:t>
            </a:r>
            <a:endParaRPr sz="2848">
              <a:solidFill>
                <a:srgbClr val="5E524C"/>
              </a:solidFill>
              <a:effectLst>
                <a:outerShdw sx="100000" sy="100000" kx="0" ky="0" algn="b" rotWithShape="0" blurRad="22606" dist="22606" dir="5520000">
                  <a:srgbClr val="FFFFFF">
                    <a:alpha val="71999"/>
                  </a:srgbClr>
                </a:outerShdw>
              </a:effectLst>
            </a:endParaRPr>
          </a:p>
          <a:p>
            <a:pPr lvl="0" marL="350393" indent="-350393" defTabSz="519937">
              <a:spcBef>
                <a:spcPts val="2400"/>
              </a:spcBef>
              <a:defRPr sz="1800">
                <a:solidFill>
                  <a:srgbClr val="000000"/>
                </a:solidFill>
                <a:effectLst/>
              </a:defRPr>
            </a:pPr>
            <a:r>
              <a:rPr sz="2848">
                <a:solidFill>
                  <a:srgbClr val="5E524C"/>
                </a:solidFill>
                <a:effectLst>
                  <a:outerShdw sx="100000" sy="100000" kx="0" ky="0" algn="b" rotWithShape="0" blurRad="22606" dist="22606" dir="5520000">
                    <a:srgbClr val="FFFFFF">
                      <a:alpha val="71999"/>
                    </a:srgbClr>
                  </a:outerShdw>
                </a:effectLst>
              </a:rPr>
              <a:t>Collaborate to design residency</a:t>
            </a:r>
            <a:endParaRPr sz="2848">
              <a:solidFill>
                <a:srgbClr val="5E524C"/>
              </a:solidFill>
              <a:effectLst>
                <a:outerShdw sx="100000" sy="100000" kx="0" ky="0" algn="b" rotWithShape="0" blurRad="22606" dist="22606" dir="5520000">
                  <a:srgbClr val="FFFFFF">
                    <a:alpha val="71999"/>
                  </a:srgbClr>
                </a:outerShdw>
              </a:effectLst>
            </a:endParaRPr>
          </a:p>
          <a:p>
            <a:pPr lvl="0" marL="350393" indent="-350393" defTabSz="519937">
              <a:spcBef>
                <a:spcPts val="2400"/>
              </a:spcBef>
              <a:defRPr sz="1800">
                <a:solidFill>
                  <a:srgbClr val="000000"/>
                </a:solidFill>
                <a:effectLst/>
              </a:defRPr>
            </a:pPr>
            <a:r>
              <a:rPr sz="2848">
                <a:solidFill>
                  <a:srgbClr val="5E524C"/>
                </a:solidFill>
                <a:effectLst>
                  <a:outerShdw sx="100000" sy="100000" kx="0" ky="0" algn="b" rotWithShape="0" blurRad="22606" dist="22606" dir="5520000">
                    <a:srgbClr val="FFFFFF">
                      <a:alpha val="71999"/>
                    </a:srgbClr>
                  </a:outerShdw>
                </a:effectLst>
              </a:rPr>
              <a:t>Present the plans to peers for feedback</a:t>
            </a:r>
            <a:endParaRPr sz="2848">
              <a:solidFill>
                <a:srgbClr val="5E524C"/>
              </a:solidFill>
              <a:effectLst>
                <a:outerShdw sx="100000" sy="100000" kx="0" ky="0" algn="b" rotWithShape="0" blurRad="22606" dist="22606" dir="5520000">
                  <a:srgbClr val="FFFFFF">
                    <a:alpha val="71999"/>
                  </a:srgbClr>
                </a:outerShdw>
              </a:effectLst>
            </a:endParaRPr>
          </a:p>
          <a:p>
            <a:pPr lvl="0" marL="350393" indent="-350393" defTabSz="519937">
              <a:spcBef>
                <a:spcPts val="2400"/>
              </a:spcBef>
              <a:defRPr sz="1800">
                <a:solidFill>
                  <a:srgbClr val="000000"/>
                </a:solidFill>
                <a:effectLst/>
              </a:defRPr>
            </a:pPr>
            <a:r>
              <a:rPr sz="2848">
                <a:solidFill>
                  <a:srgbClr val="5E524C"/>
                </a:solidFill>
                <a:effectLst>
                  <a:outerShdw sx="100000" sy="100000" kx="0" ky="0" algn="b" rotWithShape="0" blurRad="22606" dist="22606" dir="5520000">
                    <a:srgbClr val="FFFFFF">
                      <a:alpha val="71999"/>
                    </a:srgbClr>
                  </a:outerShdw>
                </a:effectLst>
              </a:rPr>
              <a:t>Field test residency in schools</a:t>
            </a:r>
            <a:endParaRPr sz="2848">
              <a:solidFill>
                <a:srgbClr val="5E524C"/>
              </a:solidFill>
              <a:effectLst>
                <a:outerShdw sx="100000" sy="100000" kx="0" ky="0" algn="b" rotWithShape="0" blurRad="22606" dist="22606" dir="5520000">
                  <a:srgbClr val="FFFFFF">
                    <a:alpha val="71999"/>
                  </a:srgbClr>
                </a:outerShdw>
              </a:effectLst>
            </a:endParaRPr>
          </a:p>
          <a:p>
            <a:pPr lvl="0" marL="350393" indent="-350393" defTabSz="519937">
              <a:spcBef>
                <a:spcPts val="2400"/>
              </a:spcBef>
              <a:defRPr sz="1800">
                <a:solidFill>
                  <a:srgbClr val="000000"/>
                </a:solidFill>
                <a:effectLst/>
              </a:defRPr>
            </a:pPr>
            <a:r>
              <a:rPr sz="2848">
                <a:solidFill>
                  <a:srgbClr val="5E524C"/>
                </a:solidFill>
                <a:effectLst>
                  <a:outerShdw sx="100000" sy="100000" kx="0" ky="0" algn="b" rotWithShape="0" blurRad="22606" dist="22606" dir="5520000">
                    <a:srgbClr val="FFFFFF">
                      <a:alpha val="71999"/>
                    </a:srgbClr>
                  </a:outerShdw>
                </a:effectLst>
              </a:rPr>
              <a:t>Tai faculty observes one lesson</a:t>
            </a:r>
            <a:endParaRPr sz="2848">
              <a:solidFill>
                <a:srgbClr val="5E524C"/>
              </a:solidFill>
              <a:effectLst>
                <a:outerShdw sx="100000" sy="100000" kx="0" ky="0" algn="b" rotWithShape="0" blurRad="22606" dist="22606" dir="5520000">
                  <a:srgbClr val="FFFFFF">
                    <a:alpha val="71999"/>
                  </a:srgbClr>
                </a:outerShdw>
              </a:effectLst>
            </a:endParaRPr>
          </a:p>
          <a:p>
            <a:pPr lvl="0" marL="350393" indent="-350393" defTabSz="519937">
              <a:spcBef>
                <a:spcPts val="2400"/>
              </a:spcBef>
              <a:defRPr sz="1800">
                <a:solidFill>
                  <a:srgbClr val="000000"/>
                </a:solidFill>
                <a:effectLst/>
              </a:defRPr>
            </a:pPr>
            <a:r>
              <a:rPr sz="2848">
                <a:solidFill>
                  <a:srgbClr val="5E524C"/>
                </a:solidFill>
                <a:effectLst>
                  <a:outerShdw sx="100000" sy="100000" kx="0" ky="0" algn="b" rotWithShape="0" blurRad="22606" dist="22606" dir="5520000">
                    <a:srgbClr val="FFFFFF">
                      <a:alpha val="71999"/>
                    </a:srgbClr>
                  </a:outerShdw>
                </a:effectLst>
              </a:rPr>
              <a:t>Reflection meeting</a:t>
            </a:r>
          </a:p>
        </p:txBody>
      </p:sp>
      <p:pic>
        <p:nvPicPr>
          <p:cNvPr id="56" name="E7FC88A7-9076-40B8-8503-4E99DEEED1E5-L0-001.jpeg"/>
          <p:cNvPicPr/>
          <p:nvPr/>
        </p:nvPicPr>
        <p:blipFill>
          <a:blip r:embed="rId2">
            <a:extLst/>
          </a:blip>
          <a:srcRect l="11466" t="1020" r="13279" b="1020"/>
          <a:stretch>
            <a:fillRect/>
          </a:stretch>
        </p:blipFill>
        <p:spPr>
          <a:xfrm>
            <a:off x="6499155" y="2516469"/>
            <a:ext cx="5572156" cy="5440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flip dir="r"/>
      </p:transition>
    </mc:Choice>
    <mc:Fallback>
      <p:transition xmlns:p14="http://schemas.microsoft.com/office/powerpoint/2010/main" spd="slow" advClick="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
          <p:cNvPicPr/>
          <p:nvPr/>
        </p:nvPicPr>
        <p:blipFill>
          <a:blip r:embed="rId2">
            <a:extLst/>
          </a:blip>
          <a:stretch>
            <a:fillRect/>
          </a:stretch>
        </p:blipFill>
        <p:spPr>
          <a:xfrm>
            <a:off x="6487350" y="2552700"/>
            <a:ext cx="5384800" cy="6070600"/>
          </a:xfrm>
          <a:prstGeom prst="rect">
            <a:avLst/>
          </a:prstGeom>
        </p:spPr>
      </p:pic>
      <p:sp>
        <p:nvSpPr>
          <p:cNvPr id="59" name="Shape 59"/>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What does embedded pd look like?</a:t>
            </a:r>
          </a:p>
        </p:txBody>
      </p:sp>
      <p:sp>
        <p:nvSpPr>
          <p:cNvPr id="60" name="Shape 60"/>
          <p:cNvSpPr/>
          <p:nvPr>
            <p:ph type="body" idx="1"/>
          </p:nvPr>
        </p:nvSpPr>
        <p:spPr>
          <a:xfrm>
            <a:off x="901700" y="1141600"/>
            <a:ext cx="5334000" cy="5969001"/>
          </a:xfrm>
          <a:prstGeom prst="rect">
            <a:avLst/>
          </a:prstGeom>
        </p:spPr>
        <p:txBody>
          <a:bodyPr/>
          <a:lstStyle/>
          <a:p>
            <a:pPr lvl="0">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Wolf Trap Early Learning</a:t>
            </a:r>
            <a:endParaRPr sz="32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Beautiful Surprises (link)</a:t>
            </a:r>
            <a:endParaRPr sz="3200">
              <a:solidFill>
                <a:srgbClr val="5E524C"/>
              </a:solidFill>
              <a:effectLst>
                <a:outerShdw sx="100000" sy="100000" kx="0" ky="0" algn="b" rotWithShape="0" blurRad="25400" dist="25400" dir="5520000">
                  <a:srgbClr val="FFFFFF">
                    <a:alpha val="71999"/>
                  </a:srgbClr>
                </a:outerShdw>
              </a:effectLst>
            </a:endParaRPr>
          </a:p>
          <a:p>
            <a:pPr lvl="0">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Variations</a:t>
            </a:r>
          </a:p>
        </p:txBody>
      </p:sp>
    </p:spTree>
  </p:cSld>
  <p:clrMapOvr>
    <a:masterClrMapping/>
  </p:clrMapOvr>
  <p:transition spd="slow" advClick="1">
    <p:cover dir="l"/>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
          <p:cNvPicPr/>
          <p:nvPr/>
        </p:nvPicPr>
        <p:blipFill>
          <a:blip r:embed="rId2">
            <a:extLst/>
          </a:blip>
          <a:stretch>
            <a:fillRect/>
          </a:stretch>
        </p:blipFill>
        <p:spPr>
          <a:xfrm>
            <a:off x="6731000" y="2552700"/>
            <a:ext cx="5384800" cy="6070600"/>
          </a:xfrm>
          <a:prstGeom prst="rect">
            <a:avLst/>
          </a:prstGeom>
        </p:spPr>
      </p:pic>
      <p:sp>
        <p:nvSpPr>
          <p:cNvPr id="63" name="Shape 63"/>
          <p:cNvSpPr/>
          <p:nvPr>
            <p:ph type="title"/>
          </p:nvPr>
        </p:nvSpPr>
        <p:spPr>
          <a:xfrm>
            <a:off x="1038752" y="641350"/>
            <a:ext cx="11201401" cy="1714500"/>
          </a:xfrm>
          <a:prstGeom prst="rect">
            <a:avLst/>
          </a:prstGeom>
        </p:spPr>
        <p:txBody>
          <a:bodyPr/>
          <a:lstStyle>
            <a:lvl1pPr defTabSz="426466">
              <a:defRPr spc="280" sz="3504">
                <a:effectLst>
                  <a:outerShdw sx="100000" sy="100000" kx="0" ky="0" algn="b" rotWithShape="0" blurRad="18542" dist="18542" dir="5520000">
                    <a:srgbClr val="FFFFFF">
                      <a:alpha val="72000"/>
                    </a:srgbClr>
                  </a:outerShdw>
                </a:effectLst>
              </a:defRPr>
            </a:lvl1pPr>
          </a:lstStyle>
          <a:p>
            <a:pPr lvl="0">
              <a:defRPr b="0" cap="none" spc="0" sz="1800">
                <a:solidFill>
                  <a:srgbClr val="000000"/>
                </a:solidFill>
                <a:effectLst/>
              </a:defRPr>
            </a:pPr>
            <a:r>
              <a:rPr b="1" cap="all" spc="280" sz="3504">
                <a:solidFill>
                  <a:srgbClr val="3E3B39"/>
                </a:solidFill>
                <a:effectLst>
                  <a:outerShdw sx="100000" sy="100000" kx="0" ky="0" algn="b" rotWithShape="0" blurRad="18542" dist="18542" dir="5520000">
                    <a:srgbClr val="FFFFFF">
                      <a:alpha val="72000"/>
                    </a:srgbClr>
                  </a:outerShdw>
                </a:effectLst>
              </a:rPr>
              <a:t>Wolf trap early learning through the arts: 16 session residency program</a:t>
            </a:r>
          </a:p>
        </p:txBody>
      </p:sp>
      <p:sp>
        <p:nvSpPr>
          <p:cNvPr id="64" name="Shape 64"/>
          <p:cNvSpPr/>
          <p:nvPr>
            <p:ph type="body" idx="1"/>
          </p:nvPr>
        </p:nvSpPr>
        <p:spPr>
          <a:xfrm>
            <a:off x="1191033" y="2603500"/>
            <a:ext cx="5334001" cy="5969000"/>
          </a:xfrm>
          <a:prstGeom prst="rect">
            <a:avLst/>
          </a:prstGeom>
        </p:spPr>
        <p:txBody>
          <a:bodyPr/>
          <a:lstStyle/>
          <a:p>
            <a:pPr lvl="0" marL="283464" indent="-283464" defTabSz="420624">
              <a:spcBef>
                <a:spcPts val="2000"/>
              </a:spcBef>
              <a:defRPr sz="1800">
                <a:solidFill>
                  <a:srgbClr val="000000"/>
                </a:solidFill>
                <a:effectLst/>
              </a:defRPr>
            </a:pPr>
            <a:r>
              <a:rPr sz="2304">
                <a:solidFill>
                  <a:srgbClr val="5E524C"/>
                </a:solidFill>
                <a:effectLst>
                  <a:outerShdw sx="100000" sy="100000" kx="0" ky="0" algn="b" rotWithShape="0" blurRad="18288" dist="18288" dir="5520000">
                    <a:srgbClr val="FFFFFF">
                      <a:alpha val="71999"/>
                    </a:srgbClr>
                  </a:outerShdw>
                </a:effectLst>
              </a:rPr>
              <a:t>Performing arts embedded pd residencies for early learning classrooms with a focus on literacy and stem objectives</a:t>
            </a:r>
            <a:endParaRPr sz="2304">
              <a:solidFill>
                <a:srgbClr val="5E524C"/>
              </a:solidFill>
              <a:effectLst>
                <a:outerShdw sx="100000" sy="100000" kx="0" ky="0" algn="b" rotWithShape="0" blurRad="18288" dist="18288" dir="5520000">
                  <a:srgbClr val="FFFFFF">
                    <a:alpha val="71999"/>
                  </a:srgbClr>
                </a:outerShdw>
              </a:effectLst>
            </a:endParaRPr>
          </a:p>
          <a:p>
            <a:pPr lvl="0" marL="283464" indent="-283464" defTabSz="420624">
              <a:spcBef>
                <a:spcPts val="2000"/>
              </a:spcBef>
              <a:defRPr sz="1800">
                <a:solidFill>
                  <a:srgbClr val="000000"/>
                </a:solidFill>
                <a:effectLst/>
              </a:defRPr>
            </a:pPr>
            <a:r>
              <a:rPr sz="2304">
                <a:solidFill>
                  <a:srgbClr val="5E524C"/>
                </a:solidFill>
                <a:effectLst>
                  <a:outerShdw sx="100000" sy="100000" kx="0" ky="0" algn="b" rotWithShape="0" blurRad="18288" dist="18288" dir="5520000">
                    <a:srgbClr val="FFFFFF">
                      <a:alpha val="71999"/>
                    </a:srgbClr>
                  </a:outerShdw>
                </a:effectLst>
              </a:rPr>
              <a:t>Equal weight placed on curricular goals for students and customized professorial development goals for teacher</a:t>
            </a:r>
            <a:endParaRPr sz="2304">
              <a:solidFill>
                <a:srgbClr val="5E524C"/>
              </a:solidFill>
              <a:effectLst>
                <a:outerShdw sx="100000" sy="100000" kx="0" ky="0" algn="b" rotWithShape="0" blurRad="18288" dist="18288" dir="5520000">
                  <a:srgbClr val="FFFFFF">
                    <a:alpha val="71999"/>
                  </a:srgbClr>
                </a:outerShdw>
              </a:effectLst>
            </a:endParaRPr>
          </a:p>
          <a:p>
            <a:pPr lvl="0" marL="283464" indent="-283464" defTabSz="420624">
              <a:spcBef>
                <a:spcPts val="2000"/>
              </a:spcBef>
              <a:defRPr sz="1800">
                <a:solidFill>
                  <a:srgbClr val="000000"/>
                </a:solidFill>
                <a:effectLst/>
              </a:defRPr>
            </a:pPr>
            <a:r>
              <a:rPr sz="2304">
                <a:solidFill>
                  <a:srgbClr val="5E524C"/>
                </a:solidFill>
                <a:effectLst>
                  <a:outerShdw sx="100000" sy="100000" kx="0" ky="0" algn="b" rotWithShape="0" blurRad="18288" dist="18288" dir="5520000">
                    <a:srgbClr val="FFFFFF">
                      <a:alpha val="71999"/>
                    </a:srgbClr>
                  </a:outerShdw>
                </a:effectLst>
              </a:rPr>
              <a:t>16 session structure, well researched model, requires intensive artist training and documentation</a:t>
            </a:r>
            <a:endParaRPr sz="2304">
              <a:solidFill>
                <a:srgbClr val="5E524C"/>
              </a:solidFill>
              <a:effectLst>
                <a:outerShdw sx="100000" sy="100000" kx="0" ky="0" algn="b" rotWithShape="0" blurRad="18288" dist="18288" dir="5520000">
                  <a:srgbClr val="FFFFFF">
                    <a:alpha val="71999"/>
                  </a:srgbClr>
                </a:outerShdw>
              </a:effectLst>
            </a:endParaRPr>
          </a:p>
          <a:p>
            <a:pPr lvl="0" marL="283464" indent="-283464" defTabSz="420624">
              <a:spcBef>
                <a:spcPts val="2000"/>
              </a:spcBef>
              <a:defRPr sz="1800">
                <a:solidFill>
                  <a:srgbClr val="000000"/>
                </a:solidFill>
                <a:effectLst/>
              </a:defRPr>
            </a:pPr>
            <a:r>
              <a:rPr sz="2304">
                <a:solidFill>
                  <a:srgbClr val="5E524C"/>
                </a:solidFill>
                <a:effectLst>
                  <a:outerShdw sx="100000" sy="100000" kx="0" ky="0" algn="b" rotWithShape="0" blurRad="18288" dist="18288" dir="5520000">
                    <a:srgbClr val="FFFFFF">
                      <a:alpha val="71999"/>
                    </a:srgbClr>
                  </a:outerShdw>
                </a:effectLst>
              </a:rPr>
              <a:t>Outcomes/ partnering with Baltimore City Public Schools </a:t>
            </a:r>
          </a:p>
        </p:txBody>
      </p:sp>
    </p:spTree>
  </p:cSld>
  <p:clrMapOvr>
    <a:masterClrMapping/>
  </p:clrMapOvr>
  <p:transition spd="slow" advClick="1">
    <p:push dir="r"/>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901700" y="500713"/>
            <a:ext cx="5080000" cy="1574236"/>
          </a:xfrm>
          <a:prstGeom prst="rect">
            <a:avLst/>
          </a:prstGeom>
        </p:spPr>
        <p:txBody>
          <a:bodyPr/>
          <a:lstStyle>
            <a:lvl1pPr defTabSz="572516">
              <a:defRPr spc="376" sz="4704">
                <a:effectLst>
                  <a:outerShdw sx="100000" sy="100000" kx="0" ky="0" algn="b" rotWithShape="0" blurRad="24892" dist="24892" dir="5520000">
                    <a:srgbClr val="FFFFFF">
                      <a:alpha val="72000"/>
                    </a:srgbClr>
                  </a:outerShdw>
                </a:effectLst>
              </a:defRPr>
            </a:lvl1pPr>
          </a:lstStyle>
          <a:p>
            <a:pPr lvl="0">
              <a:defRPr b="0" cap="none" spc="0" sz="1800">
                <a:solidFill>
                  <a:srgbClr val="000000"/>
                </a:solidFill>
                <a:effectLst/>
              </a:defRPr>
            </a:pPr>
            <a:r>
              <a:rPr b="1" cap="all" spc="376" sz="4704">
                <a:solidFill>
                  <a:srgbClr val="3E3B39"/>
                </a:solidFill>
                <a:effectLst>
                  <a:outerShdw sx="100000" sy="100000" kx="0" ky="0" algn="b" rotWithShape="0" blurRad="24892" dist="24892" dir="5520000">
                    <a:srgbClr val="FFFFFF">
                      <a:alpha val="72000"/>
                    </a:srgbClr>
                  </a:outerShdw>
                </a:effectLst>
              </a:rPr>
              <a:t>Pd residency</a:t>
            </a:r>
          </a:p>
        </p:txBody>
      </p:sp>
      <p:sp>
        <p:nvSpPr>
          <p:cNvPr id="67" name="Shape 67"/>
          <p:cNvSpPr/>
          <p:nvPr>
            <p:ph type="body" idx="1"/>
          </p:nvPr>
        </p:nvSpPr>
        <p:spPr>
          <a:xfrm>
            <a:off x="901700" y="2272911"/>
            <a:ext cx="4684069" cy="6378374"/>
          </a:xfrm>
          <a:prstGeom prst="rect">
            <a:avLst/>
          </a:prstGeom>
        </p:spPr>
        <p:txBody>
          <a:bodyPr/>
          <a:lstStyle/>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planning meeting for PD &amp; Residency</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faculty workshop</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kick off assembly</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series of 5 workshops</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more planning</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debrief </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reflection</a:t>
            </a:r>
            <a:endPar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endParaRPr>
          </a:p>
          <a:p>
            <a:pPr lvl="0" defTabSz="426466">
              <a:lnSpc>
                <a:spcPct val="100000"/>
              </a:lnSpc>
              <a:spcBef>
                <a:spcPts val="2300"/>
              </a:spcBef>
              <a:defRPr cap="none" spc="0" sz="1800">
                <a:solidFill>
                  <a:srgbClr val="000000"/>
                </a:solidFill>
                <a:effectLst/>
              </a:defRPr>
            </a:pPr>
            <a:r>
              <a:rPr sz="2628">
                <a:solidFill>
                  <a:srgbClr val="5E524C"/>
                </a:solidFill>
                <a:effectLst>
                  <a:outerShdw sx="100000" sy="100000" kx="0" ky="0" algn="b" rotWithShape="0" blurRad="18542" dist="18542" dir="5520000">
                    <a:srgbClr val="FFFFFF">
                      <a:alpha val="71999"/>
                    </a:srgbClr>
                  </a:outerShdw>
                </a:effectLst>
                <a:latin typeface="Avenir Next Medium"/>
                <a:ea typeface="Avenir Next Medium"/>
                <a:cs typeface="Avenir Next Medium"/>
                <a:sym typeface="Avenir Next Medium"/>
              </a:rPr>
              <a:t>- optional follow-up </a:t>
            </a:r>
          </a:p>
        </p:txBody>
      </p:sp>
      <p:pic>
        <p:nvPicPr>
          <p:cNvPr id="68" name=""/>
          <p:cNvPicPr/>
          <p:nvPr/>
        </p:nvPicPr>
        <p:blipFill>
          <a:blip r:embed="rId2">
            <a:extLst/>
          </a:blip>
          <a:stretch>
            <a:fillRect/>
          </a:stretch>
        </p:blipFill>
        <p:spPr>
          <a:xfrm>
            <a:off x="6020502" y="983284"/>
            <a:ext cx="6574724" cy="6952840"/>
          </a:xfrm>
          <a:prstGeom prst="rect">
            <a:avLst/>
          </a:prstGeom>
        </p:spPr>
      </p:pic>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760000">
            <a:srgbClr val="FFFFFF">
              <a:alpha val="3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760000">
            <a:srgbClr val="FFFFFF">
              <a:alpha val="3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